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74" r:id="rId3"/>
  </p:sldMasterIdLst>
  <p:notesMasterIdLst>
    <p:notesMasterId r:id="rId35"/>
  </p:notesMasterIdLst>
  <p:sldIdLst>
    <p:sldId id="275" r:id="rId4"/>
    <p:sldId id="276" r:id="rId5"/>
    <p:sldId id="277" r:id="rId6"/>
    <p:sldId id="278" r:id="rId7"/>
    <p:sldId id="279" r:id="rId8"/>
    <p:sldId id="282" r:id="rId9"/>
    <p:sldId id="283" r:id="rId10"/>
    <p:sldId id="284" r:id="rId11"/>
    <p:sldId id="304" r:id="rId12"/>
    <p:sldId id="310" r:id="rId13"/>
    <p:sldId id="305" r:id="rId14"/>
    <p:sldId id="311" r:id="rId15"/>
    <p:sldId id="286" r:id="rId16"/>
    <p:sldId id="285" r:id="rId17"/>
    <p:sldId id="295" r:id="rId18"/>
    <p:sldId id="309" r:id="rId19"/>
    <p:sldId id="313" r:id="rId20"/>
    <p:sldId id="314" r:id="rId21"/>
    <p:sldId id="312" r:id="rId22"/>
    <p:sldId id="315" r:id="rId23"/>
    <p:sldId id="316" r:id="rId24"/>
    <p:sldId id="317" r:id="rId25"/>
    <p:sldId id="287" r:id="rId26"/>
    <p:sldId id="297" r:id="rId27"/>
    <p:sldId id="288" r:id="rId28"/>
    <p:sldId id="289" r:id="rId29"/>
    <p:sldId id="290" r:id="rId30"/>
    <p:sldId id="291" r:id="rId31"/>
    <p:sldId id="302" r:id="rId32"/>
    <p:sldId id="373" r:id="rId33"/>
    <p:sldId id="294"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lle Lerouge" initials="JL" lastIdx="9" clrIdx="0"/>
  <p:cmAuthor id="2" name="Slater-Huff, Kathy" initials="KS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44" autoAdjust="0"/>
  </p:normalViewPr>
  <p:slideViewPr>
    <p:cSldViewPr>
      <p:cViewPr varScale="1">
        <p:scale>
          <a:sx n="108" d="100"/>
          <a:sy n="108" d="100"/>
        </p:scale>
        <p:origin x="10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0C86DE-9D89-49A6-A93E-81FAD59B69DA}" type="datetimeFigureOut">
              <a:rPr lang="en-US" smtClean="0"/>
              <a:t>8/20/2024</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793EEE1-53BD-4DDF-A725-D6419778A0EB}" type="slidenum">
              <a:rPr lang="en-US" smtClean="0"/>
              <a:t>‹#›</a:t>
            </a:fld>
            <a:endParaRPr lang="en-US" dirty="0"/>
          </a:p>
        </p:txBody>
      </p:sp>
    </p:spTree>
    <p:extLst>
      <p:ext uri="{BB962C8B-B14F-4D97-AF65-F5344CB8AC3E}">
        <p14:creationId xmlns:p14="http://schemas.microsoft.com/office/powerpoint/2010/main" val="175636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Presumptive Eligibility Determiners </a:t>
            </a:r>
            <a:r>
              <a:rPr lang="en-US" b="1" dirty="0">
                <a:effectLst/>
              </a:rPr>
              <a:t>Medicaid On-Site Application Assistance (MOSAA)</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a:t>Reconsideration, Adjustment and Void Workshop</a:t>
            </a:r>
          </a:p>
        </p:txBody>
      </p:sp>
    </p:spTree>
    <p:extLst>
      <p:ext uri="{BB962C8B-B14F-4D97-AF65-F5344CB8AC3E}">
        <p14:creationId xmlns:p14="http://schemas.microsoft.com/office/powerpoint/2010/main" val="381403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 The</a:t>
            </a:r>
            <a:r>
              <a:rPr lang="en-US" baseline="0" dirty="0"/>
              <a:t> most common error when changing the password is that people will accidently copy the space before or after the password in their email. The portal will consider the space as an extra character and will consider your password incorrect. Please double check that you didn’t accidently copy the space before or after the password.</a:t>
            </a:r>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17</a:t>
            </a:fld>
            <a:endParaRPr lang="en-US" dirty="0"/>
          </a:p>
        </p:txBody>
      </p:sp>
    </p:spTree>
    <p:extLst>
      <p:ext uri="{BB962C8B-B14F-4D97-AF65-F5344CB8AC3E}">
        <p14:creationId xmlns:p14="http://schemas.microsoft.com/office/powerpoint/2010/main" val="187527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18</a:t>
            </a:fld>
            <a:endParaRPr lang="en-US" dirty="0"/>
          </a:p>
        </p:txBody>
      </p:sp>
    </p:spTree>
    <p:extLst>
      <p:ext uri="{BB962C8B-B14F-4D97-AF65-F5344CB8AC3E}">
        <p14:creationId xmlns:p14="http://schemas.microsoft.com/office/powerpoint/2010/main" val="187527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21</a:t>
            </a:fld>
            <a:endParaRPr lang="en-US" dirty="0"/>
          </a:p>
        </p:txBody>
      </p:sp>
    </p:spTree>
    <p:extLst>
      <p:ext uri="{BB962C8B-B14F-4D97-AF65-F5344CB8AC3E}">
        <p14:creationId xmlns:p14="http://schemas.microsoft.com/office/powerpoint/2010/main" val="82506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22</a:t>
            </a:fld>
            <a:endParaRPr lang="en-US" dirty="0"/>
          </a:p>
        </p:txBody>
      </p:sp>
    </p:spTree>
    <p:extLst>
      <p:ext uri="{BB962C8B-B14F-4D97-AF65-F5344CB8AC3E}">
        <p14:creationId xmlns:p14="http://schemas.microsoft.com/office/powerpoint/2010/main" val="82506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word requirements</a:t>
            </a:r>
            <a:r>
              <a:rPr lang="en-US" baseline="0" dirty="0"/>
              <a:t> </a:t>
            </a:r>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25</a:t>
            </a:fld>
            <a:endParaRPr lang="en-US" dirty="0"/>
          </a:p>
        </p:txBody>
      </p:sp>
    </p:spTree>
    <p:extLst>
      <p:ext uri="{BB962C8B-B14F-4D97-AF65-F5344CB8AC3E}">
        <p14:creationId xmlns:p14="http://schemas.microsoft.com/office/powerpoint/2010/main" val="319214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more information or review Provider Login screen messages for Updates.</a:t>
            </a:r>
            <a:r>
              <a:rPr lang="en-US" baseline="0" dirty="0"/>
              <a:t> </a:t>
            </a:r>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27</a:t>
            </a:fld>
            <a:endParaRPr lang="en-US" dirty="0"/>
          </a:p>
        </p:txBody>
      </p:sp>
    </p:spTree>
    <p:extLst>
      <p:ext uri="{BB962C8B-B14F-4D97-AF65-F5344CB8AC3E}">
        <p14:creationId xmlns:p14="http://schemas.microsoft.com/office/powerpoint/2010/main" val="284963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7</a:t>
            </a:fld>
            <a:endParaRPr lang="en-US" dirty="0"/>
          </a:p>
        </p:txBody>
      </p:sp>
    </p:spTree>
    <p:extLst>
      <p:ext uri="{BB962C8B-B14F-4D97-AF65-F5344CB8AC3E}">
        <p14:creationId xmlns:p14="http://schemas.microsoft.com/office/powerpoint/2010/main" val="193387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a:t>
            </a:r>
          </a:p>
        </p:txBody>
      </p:sp>
      <p:sp>
        <p:nvSpPr>
          <p:cNvPr id="4" name="Slide Number Placeholder 3"/>
          <p:cNvSpPr>
            <a:spLocks noGrp="1"/>
          </p:cNvSpPr>
          <p:nvPr>
            <p:ph type="sldNum" sz="quarter" idx="10"/>
          </p:nvPr>
        </p:nvSpPr>
        <p:spPr/>
        <p:txBody>
          <a:bodyPr/>
          <a:lstStyle/>
          <a:p>
            <a:fld id="{D793EEE1-53BD-4DDF-A725-D6419778A0EB}" type="slidenum">
              <a:rPr lang="en-US" smtClean="0"/>
              <a:t>9</a:t>
            </a:fld>
            <a:endParaRPr lang="en-US" dirty="0"/>
          </a:p>
        </p:txBody>
      </p:sp>
    </p:spTree>
    <p:extLst>
      <p:ext uri="{BB962C8B-B14F-4D97-AF65-F5344CB8AC3E}">
        <p14:creationId xmlns:p14="http://schemas.microsoft.com/office/powerpoint/2010/main" val="270601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10</a:t>
            </a:fld>
            <a:endParaRPr lang="en-US" dirty="0"/>
          </a:p>
        </p:txBody>
      </p:sp>
    </p:spTree>
    <p:extLst>
      <p:ext uri="{BB962C8B-B14F-4D97-AF65-F5344CB8AC3E}">
        <p14:creationId xmlns:p14="http://schemas.microsoft.com/office/powerpoint/2010/main" val="304738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11</a:t>
            </a:fld>
            <a:endParaRPr lang="en-US" dirty="0"/>
          </a:p>
        </p:txBody>
      </p:sp>
    </p:spTree>
    <p:extLst>
      <p:ext uri="{BB962C8B-B14F-4D97-AF65-F5344CB8AC3E}">
        <p14:creationId xmlns:p14="http://schemas.microsoft.com/office/powerpoint/2010/main" val="304738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12</a:t>
            </a:fld>
            <a:endParaRPr lang="en-US" dirty="0"/>
          </a:p>
        </p:txBody>
      </p:sp>
    </p:spTree>
    <p:extLst>
      <p:ext uri="{BB962C8B-B14F-4D97-AF65-F5344CB8AC3E}">
        <p14:creationId xmlns:p14="http://schemas.microsoft.com/office/powerpoint/2010/main" val="304738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13</a:t>
            </a:fld>
            <a:endParaRPr lang="en-US" dirty="0"/>
          </a:p>
        </p:txBody>
      </p:sp>
    </p:spTree>
    <p:extLst>
      <p:ext uri="{BB962C8B-B14F-4D97-AF65-F5344CB8AC3E}">
        <p14:creationId xmlns:p14="http://schemas.microsoft.com/office/powerpoint/2010/main" val="417669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Note: </a:t>
            </a:r>
          </a:p>
          <a:p>
            <a:endParaRPr lang="en-US" baseline="0" dirty="0"/>
          </a:p>
          <a:p>
            <a:r>
              <a:rPr lang="en-US" baseline="0" dirty="0"/>
              <a:t>If you lost or forgotten you newly created USER ID, contact the HIPAA Helpdesk for assistance.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14</a:t>
            </a:fld>
            <a:endParaRPr lang="en-US" dirty="0"/>
          </a:p>
        </p:txBody>
      </p:sp>
    </p:spTree>
    <p:extLst>
      <p:ext uri="{BB962C8B-B14F-4D97-AF65-F5344CB8AC3E}">
        <p14:creationId xmlns:p14="http://schemas.microsoft.com/office/powerpoint/2010/main" val="263442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p:txBody>
      </p:sp>
      <p:sp>
        <p:nvSpPr>
          <p:cNvPr id="4" name="Slide Number Placeholder 3"/>
          <p:cNvSpPr>
            <a:spLocks noGrp="1"/>
          </p:cNvSpPr>
          <p:nvPr>
            <p:ph type="sldNum" sz="quarter" idx="10"/>
          </p:nvPr>
        </p:nvSpPr>
        <p:spPr/>
        <p:txBody>
          <a:bodyPr/>
          <a:lstStyle/>
          <a:p>
            <a:fld id="{D793EEE1-53BD-4DDF-A725-D6419778A0EB}" type="slidenum">
              <a:rPr lang="en-US" smtClean="0"/>
              <a:t>15</a:t>
            </a:fld>
            <a:endParaRPr lang="en-US" dirty="0"/>
          </a:p>
        </p:txBody>
      </p:sp>
    </p:spTree>
    <p:extLst>
      <p:ext uri="{BB962C8B-B14F-4D97-AF65-F5344CB8AC3E}">
        <p14:creationId xmlns:p14="http://schemas.microsoft.com/office/powerpoint/2010/main" val="61168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12" name="Title 11"/>
          <p:cNvSpPr>
            <a:spLocks noGrp="1"/>
          </p:cNvSpPr>
          <p:nvPr>
            <p:ph type="title" hasCustomPrompt="1"/>
          </p:nvPr>
        </p:nvSpPr>
        <p:spPr>
          <a:xfrm>
            <a:off x="317104" y="2402417"/>
            <a:ext cx="7564834"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238047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endParaRPr lang="en-US" dirty="0"/>
          </a:p>
        </p:txBody>
      </p:sp>
      <p:sp>
        <p:nvSpPr>
          <p:cNvPr id="12" name="Title 11"/>
          <p:cNvSpPr>
            <a:spLocks noGrp="1"/>
          </p:cNvSpPr>
          <p:nvPr>
            <p:ph type="title" hasCustomPrompt="1"/>
          </p:nvPr>
        </p:nvSpPr>
        <p:spPr>
          <a:xfrm>
            <a:off x="317103" y="846667"/>
            <a:ext cx="8049022" cy="4635500"/>
          </a:xfrm>
          <a:prstGeom prst="rect">
            <a:avLst/>
          </a:prstGeom>
        </p:spPr>
        <p:txBody>
          <a:bodyPr lIns="64008" tIns="32004" rIns="64008" bIns="32004" anchor="ctr">
            <a:noAutofit/>
          </a:bodyPr>
          <a:lstStyle>
            <a:lvl1pPr algn="l">
              <a:lnSpc>
                <a:spcPts val="4578"/>
              </a:lnSpc>
              <a:defRPr sz="34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7833740" y="391845"/>
            <a:ext cx="955693" cy="328678"/>
          </a:xfrm>
          <a:prstGeom prst="rect">
            <a:avLst/>
          </a:prstGeom>
        </p:spPr>
      </p:pic>
      <p:sp>
        <p:nvSpPr>
          <p:cNvPr id="9" name="Freeform 8"/>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199358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9"/>
            <a:ext cx="7524178" cy="1316933"/>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2263" y="3109535"/>
            <a:ext cx="2622550" cy="340766"/>
          </a:xfrm>
          <a:prstGeom prst="rect">
            <a:avLst/>
          </a:prstGeom>
        </p:spPr>
        <p:txBody>
          <a:bodyPr lIns="64008" tIns="32004" rIns="64008" bIns="32004"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8" name="Subtitle 2"/>
          <p:cNvSpPr>
            <a:spLocks noGrp="1"/>
          </p:cNvSpPr>
          <p:nvPr>
            <p:ph type="subTitle" idx="1" hasCustomPrompt="1"/>
          </p:nvPr>
        </p:nvSpPr>
        <p:spPr>
          <a:xfrm>
            <a:off x="325436" y="1772582"/>
            <a:ext cx="7508304" cy="947410"/>
          </a:xfrm>
          <a:prstGeom prst="rect">
            <a:avLst/>
          </a:prstGeom>
        </p:spPr>
        <p:txBody>
          <a:bodyPr lIns="64008" tIns="32004" rIns="64008" bIns="32004" anchor="t">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322461" y="3394461"/>
            <a:ext cx="2622351" cy="2102073"/>
          </a:xfrm>
          <a:prstGeom prst="rect">
            <a:avLst/>
          </a:prstGeom>
        </p:spPr>
        <p:txBody>
          <a:bodyPr lIns="64008" tIns="32004" rIns="64008" bIns="32004">
            <a:noAutofit/>
          </a:bodyPr>
          <a:lstStyle>
            <a:lvl1pPr marL="0" indent="0" algn="l">
              <a:lnSpc>
                <a:spcPct val="100000"/>
              </a:lnSpc>
              <a:spcBef>
                <a:spcPts val="0"/>
              </a:spcBef>
              <a:spcAft>
                <a:spcPts val="420"/>
              </a:spcAft>
              <a:buFontTx/>
              <a:buNone/>
              <a:defRPr sz="1300">
                <a:solidFill>
                  <a:srgbClr val="141313"/>
                </a:solidFill>
              </a:defRPr>
            </a:lvl1pPr>
            <a:lvl2pPr marL="457177" indent="0">
              <a:buFontTx/>
              <a:buNone/>
              <a:defRPr sz="1300"/>
            </a:lvl2pPr>
            <a:lvl3pPr marL="914355" indent="0">
              <a:buFontTx/>
              <a:buNone/>
              <a:defRPr sz="1300"/>
            </a:lvl3pPr>
            <a:lvl4pPr marL="1371532" indent="0">
              <a:buFontTx/>
              <a:buNone/>
              <a:defRPr sz="1300"/>
            </a:lvl4pPr>
            <a:lvl5pPr marL="1828709" indent="0">
              <a:buFontTx/>
              <a:buNone/>
              <a:defRPr sz="1300"/>
            </a:lvl5pPr>
          </a:lstStyle>
          <a:p>
            <a:pPr lvl="0"/>
            <a:r>
              <a:rPr lang="en-US" dirty="0"/>
              <a:t>Click to edit master text styles</a:t>
            </a:r>
          </a:p>
        </p:txBody>
      </p:sp>
      <p:sp>
        <p:nvSpPr>
          <p:cNvPr id="15" name="Content Placeholder 17"/>
          <p:cNvSpPr>
            <a:spLocks noGrp="1"/>
          </p:cNvSpPr>
          <p:nvPr>
            <p:ph sz="quarter" idx="17" hasCustomPrompt="1"/>
          </p:nvPr>
        </p:nvSpPr>
        <p:spPr>
          <a:xfrm>
            <a:off x="3246351" y="3109535"/>
            <a:ext cx="2622550" cy="340766"/>
          </a:xfrm>
          <a:prstGeom prst="rect">
            <a:avLst/>
          </a:prstGeom>
        </p:spPr>
        <p:txBody>
          <a:bodyPr lIns="64008" tIns="32004" rIns="64008" bIns="32004"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7" name="Text Placeholder 5"/>
          <p:cNvSpPr>
            <a:spLocks noGrp="1"/>
          </p:cNvSpPr>
          <p:nvPr>
            <p:ph type="body" sz="quarter" idx="18" hasCustomPrompt="1"/>
          </p:nvPr>
        </p:nvSpPr>
        <p:spPr>
          <a:xfrm>
            <a:off x="3246550" y="3394461"/>
            <a:ext cx="2622351" cy="2102073"/>
          </a:xfrm>
          <a:prstGeom prst="rect">
            <a:avLst/>
          </a:prstGeom>
        </p:spPr>
        <p:txBody>
          <a:bodyPr lIns="64008" tIns="32004" rIns="64008" bIns="32004">
            <a:noAutofit/>
          </a:bodyPr>
          <a:lstStyle>
            <a:lvl1pPr marL="0" indent="0" algn="l">
              <a:lnSpc>
                <a:spcPct val="100000"/>
              </a:lnSpc>
              <a:spcBef>
                <a:spcPts val="0"/>
              </a:spcBef>
              <a:spcAft>
                <a:spcPts val="420"/>
              </a:spcAft>
              <a:buFontTx/>
              <a:buNone/>
              <a:defRPr sz="1300">
                <a:solidFill>
                  <a:srgbClr val="141313"/>
                </a:solidFill>
              </a:defRPr>
            </a:lvl1pPr>
            <a:lvl2pPr marL="457177" indent="0">
              <a:buFontTx/>
              <a:buNone/>
              <a:defRPr sz="1300"/>
            </a:lvl2pPr>
            <a:lvl3pPr marL="914355" indent="0">
              <a:buFontTx/>
              <a:buNone/>
              <a:defRPr sz="1300"/>
            </a:lvl3pPr>
            <a:lvl4pPr marL="1371532" indent="0">
              <a:buFontTx/>
              <a:buNone/>
              <a:defRPr sz="1300"/>
            </a:lvl4pPr>
            <a:lvl5pPr marL="1828709" indent="0">
              <a:buFontTx/>
              <a:buNone/>
              <a:defRPr sz="1300"/>
            </a:lvl5pPr>
          </a:lstStyle>
          <a:p>
            <a:pPr lvl="0"/>
            <a:r>
              <a:rPr lang="en-US" dirty="0"/>
              <a:t>Click to edit master text styles</a:t>
            </a:r>
          </a:p>
        </p:txBody>
      </p:sp>
      <p:sp>
        <p:nvSpPr>
          <p:cNvPr id="19" name="Content Placeholder 17"/>
          <p:cNvSpPr>
            <a:spLocks noGrp="1"/>
          </p:cNvSpPr>
          <p:nvPr>
            <p:ph sz="quarter" idx="19" hasCustomPrompt="1"/>
          </p:nvPr>
        </p:nvSpPr>
        <p:spPr>
          <a:xfrm>
            <a:off x="6161459" y="3109535"/>
            <a:ext cx="2622550" cy="340766"/>
          </a:xfrm>
          <a:prstGeom prst="rect">
            <a:avLst/>
          </a:prstGeom>
        </p:spPr>
        <p:txBody>
          <a:bodyPr lIns="64008" tIns="32004" rIns="64008" bIns="32004"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20" name="Text Placeholder 5"/>
          <p:cNvSpPr>
            <a:spLocks noGrp="1"/>
          </p:cNvSpPr>
          <p:nvPr>
            <p:ph type="body" sz="quarter" idx="20" hasCustomPrompt="1"/>
          </p:nvPr>
        </p:nvSpPr>
        <p:spPr>
          <a:xfrm>
            <a:off x="6161658" y="3394461"/>
            <a:ext cx="2622351" cy="2102073"/>
          </a:xfrm>
          <a:prstGeom prst="rect">
            <a:avLst/>
          </a:prstGeom>
        </p:spPr>
        <p:txBody>
          <a:bodyPr lIns="64008" tIns="32004" rIns="64008" bIns="32004">
            <a:noAutofit/>
          </a:bodyPr>
          <a:lstStyle>
            <a:lvl1pPr marL="0" indent="0" algn="l">
              <a:lnSpc>
                <a:spcPct val="100000"/>
              </a:lnSpc>
              <a:spcBef>
                <a:spcPts val="0"/>
              </a:spcBef>
              <a:spcAft>
                <a:spcPts val="420"/>
              </a:spcAft>
              <a:buFontTx/>
              <a:buNone/>
              <a:defRPr sz="1300">
                <a:solidFill>
                  <a:srgbClr val="141313"/>
                </a:solidFill>
              </a:defRPr>
            </a:lvl1pPr>
            <a:lvl2pPr marL="457177" indent="0">
              <a:buFontTx/>
              <a:buNone/>
              <a:defRPr sz="1300"/>
            </a:lvl2pPr>
            <a:lvl3pPr marL="914355" indent="0">
              <a:buFontTx/>
              <a:buNone/>
              <a:defRPr sz="1300"/>
            </a:lvl3pPr>
            <a:lvl4pPr marL="1371532" indent="0">
              <a:buFontTx/>
              <a:buNone/>
              <a:defRPr sz="1300"/>
            </a:lvl4pPr>
            <a:lvl5pPr marL="1828709" indent="0">
              <a:buFontTx/>
              <a:buNone/>
              <a:defRPr sz="13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7833740" y="387168"/>
            <a:ext cx="955693" cy="328668"/>
          </a:xfrm>
          <a:prstGeom prst="rect">
            <a:avLst/>
          </a:prstGeom>
        </p:spPr>
      </p:pic>
      <p:cxnSp>
        <p:nvCxnSpPr>
          <p:cNvPr id="21" name="Straight Connector 20"/>
          <p:cNvCxnSpPr/>
          <p:nvPr userDrawn="1"/>
        </p:nvCxnSpPr>
        <p:spPr>
          <a:xfrm>
            <a:off x="370086" y="2969444"/>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302113" y="2968120"/>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225158" y="2966797"/>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343284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4008" tIns="32004" rIns="64008" bIns="32004"/>
          <a:lstStyle>
            <a:lvl1pPr algn="l">
              <a:defRPr sz="380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03/06/2018</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7" name="Straight Connector 6"/>
          <p:cNvCxnSpPr/>
          <p:nvPr userDrawn="1"/>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2293165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8"/>
            <a:ext cx="7524178" cy="1280018"/>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7833740" y="387168"/>
            <a:ext cx="955693" cy="328668"/>
          </a:xfrm>
          <a:prstGeom prst="rect">
            <a:avLst/>
          </a:prstGeom>
        </p:spPr>
      </p:pic>
      <p:sp>
        <p:nvSpPr>
          <p:cNvPr id="26" name="Freeform 25"/>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9" name="Text Placeholder 8"/>
          <p:cNvSpPr>
            <a:spLocks noGrp="1"/>
          </p:cNvSpPr>
          <p:nvPr>
            <p:ph type="body" sz="quarter" idx="13" hasCustomPrompt="1"/>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10" name="Straight Connector 9"/>
          <p:cNvCxnSpPr/>
          <p:nvPr userDrawn="1"/>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51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4206875" y="0"/>
            <a:ext cx="4937125"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17"/>
            <a:ext cx="3585964" cy="2438399"/>
          </a:xfrm>
          <a:prstGeom prst="rect">
            <a:avLst/>
          </a:prstGeom>
        </p:spPr>
        <p:txBody>
          <a:bodyPr lIns="64008" tIns="32004" rIns="64008" bIns="32004">
            <a:noAutofit/>
          </a:bodyPr>
          <a:lstStyle>
            <a:lvl1pPr marL="160020" indent="-160020">
              <a:spcBef>
                <a:spcPts val="0"/>
              </a:spcBef>
              <a:spcAft>
                <a:spcPts val="420"/>
              </a:spcAft>
              <a:defRPr sz="1500">
                <a:solidFill>
                  <a:srgbClr val="141313"/>
                </a:solidFill>
              </a:defRPr>
            </a:lvl1pPr>
            <a:lvl2pPr marL="364490" indent="-204470">
              <a:spcBef>
                <a:spcPts val="0"/>
              </a:spcBef>
              <a:spcAft>
                <a:spcPts val="420"/>
              </a:spcAft>
              <a:defRPr sz="1500">
                <a:solidFill>
                  <a:srgbClr val="141313"/>
                </a:solidFill>
              </a:defRPr>
            </a:lvl2pPr>
            <a:lvl3pPr marL="524510" indent="-160020">
              <a:spcBef>
                <a:spcPts val="0"/>
              </a:spcBef>
              <a:spcAft>
                <a:spcPts val="420"/>
              </a:spcAft>
              <a:defRPr sz="1500">
                <a:solidFill>
                  <a:srgbClr val="141313"/>
                </a:solidFill>
              </a:defRPr>
            </a:lvl3pPr>
            <a:lvl4pPr marL="720090" indent="-195580">
              <a:spcBef>
                <a:spcPts val="0"/>
              </a:spcBef>
              <a:spcAft>
                <a:spcPts val="420"/>
              </a:spcAft>
              <a:defRPr sz="1500">
                <a:solidFill>
                  <a:srgbClr val="141313"/>
                </a:solidFill>
              </a:defRPr>
            </a:lvl4pPr>
            <a:lvl5pPr marL="880110" indent="-160020">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1" y="2332984"/>
            <a:ext cx="3582789" cy="423333"/>
          </a:xfrm>
          <a:prstGeom prst="rect">
            <a:avLst/>
          </a:prstGeom>
        </p:spPr>
        <p:txBody>
          <a:bodyPr lIns="64008" tIns="32004" rIns="64008" bIns="32004">
            <a:noAutofit/>
          </a:bodyPr>
          <a:lstStyle>
            <a:lvl1pPr marL="0" indent="0" algn="l">
              <a:buNone/>
              <a:defRPr sz="1500" b="0">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7833740" y="391845"/>
            <a:ext cx="955693" cy="328678"/>
          </a:xfrm>
          <a:prstGeom prst="rect">
            <a:avLst/>
          </a:prstGeom>
        </p:spPr>
      </p:pic>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3853949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17"/>
            <a:ext cx="3585964" cy="2438399"/>
          </a:xfrm>
          <a:prstGeom prst="rect">
            <a:avLst/>
          </a:prstGeom>
        </p:spPr>
        <p:txBody>
          <a:bodyPr lIns="64008" tIns="32004" rIns="64008" bIns="32004">
            <a:noAutofit/>
          </a:bodyPr>
          <a:lstStyle>
            <a:lvl1pPr marL="160020" indent="-160020">
              <a:spcBef>
                <a:spcPts val="0"/>
              </a:spcBef>
              <a:spcAft>
                <a:spcPts val="420"/>
              </a:spcAft>
              <a:defRPr sz="1500">
                <a:solidFill>
                  <a:srgbClr val="141313"/>
                </a:solidFill>
              </a:defRPr>
            </a:lvl1pPr>
            <a:lvl2pPr marL="364490" indent="-204470">
              <a:spcBef>
                <a:spcPts val="0"/>
              </a:spcBef>
              <a:spcAft>
                <a:spcPts val="420"/>
              </a:spcAft>
              <a:defRPr sz="1500">
                <a:solidFill>
                  <a:srgbClr val="141313"/>
                </a:solidFill>
              </a:defRPr>
            </a:lvl2pPr>
            <a:lvl3pPr marL="524510" indent="-160020">
              <a:spcBef>
                <a:spcPts val="0"/>
              </a:spcBef>
              <a:spcAft>
                <a:spcPts val="420"/>
              </a:spcAft>
              <a:defRPr sz="1500">
                <a:solidFill>
                  <a:srgbClr val="141313"/>
                </a:solidFill>
              </a:defRPr>
            </a:lvl3pPr>
            <a:lvl4pPr marL="720090" indent="-195580">
              <a:spcBef>
                <a:spcPts val="0"/>
              </a:spcBef>
              <a:spcAft>
                <a:spcPts val="420"/>
              </a:spcAft>
              <a:defRPr sz="1500">
                <a:solidFill>
                  <a:srgbClr val="141313"/>
                </a:solidFill>
              </a:defRPr>
            </a:lvl4pPr>
            <a:lvl5pPr marL="880110" indent="-160020">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1" y="2332984"/>
            <a:ext cx="3582789" cy="423333"/>
          </a:xfrm>
          <a:prstGeom prst="rect">
            <a:avLst/>
          </a:prstGeom>
        </p:spPr>
        <p:txBody>
          <a:bodyPr lIns="64008" tIns="32004" rIns="64008" bIns="32004">
            <a:noAutofit/>
          </a:bodyPr>
          <a:lstStyle>
            <a:lvl1pPr marL="0" indent="0" algn="l">
              <a:buNone/>
              <a:defRPr sz="1500" b="0">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304308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39603" cy="1320637"/>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62284"/>
            <a:ext cx="2074863" cy="2692399"/>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071688"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6677"/>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4" y="1775354"/>
            <a:ext cx="627856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450"/>
            <a:ext cx="6326188" cy="5503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01532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14524" y="456721"/>
            <a:ext cx="7540578" cy="1312333"/>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1821651"/>
            <a:ext cx="1934964" cy="772583"/>
          </a:xfrm>
          <a:prstGeom prst="rect">
            <a:avLst/>
          </a:prstGeom>
        </p:spPr>
        <p:txBody>
          <a:bodyPr lIns="64008" tIns="32004" rIns="64008" bIns="32004">
            <a:noAutofit/>
          </a:bodyPr>
          <a:lstStyle>
            <a:lvl1pPr marL="0" indent="0">
              <a:spcBef>
                <a:spcPts val="0"/>
              </a:spcBef>
              <a:spcAft>
                <a:spcPts val="420"/>
              </a:spcAft>
              <a:buFontTx/>
              <a:buNone/>
              <a:defRPr sz="1500" b="1">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9294"/>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4" y="1777970"/>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650"/>
            <a:ext cx="6326188" cy="5503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371061" y="2594233"/>
            <a:ext cx="2000250" cy="889000"/>
          </a:xfrm>
          <a:prstGeom prst="rect">
            <a:avLst/>
          </a:prstGeom>
          <a:solidFill>
            <a:srgbClr val="284563"/>
          </a:solidFill>
          <a:ln>
            <a:noFill/>
          </a:ln>
        </p:spPr>
        <p:txBody>
          <a:bodyPr vert="horz" lIns="64008" tIns="64008" rIns="64008" bIns="32004"/>
          <a:lstStyle>
            <a:lvl1pPr marL="80010"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2457649" y="2594233"/>
            <a:ext cx="6326188" cy="889000"/>
          </a:xfrm>
          <a:prstGeom prst="rect">
            <a:avLst/>
          </a:prstGeom>
        </p:spPr>
        <p:txBody>
          <a:bodyPr vert="horz" lIns="64008" tIns="32004" rIns="64008" bIns="32004"/>
          <a:lstStyle>
            <a:lvl1pPr marL="124460" indent="-124460">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371061" y="3610233"/>
            <a:ext cx="2000250" cy="889000"/>
          </a:xfrm>
          <a:prstGeom prst="rect">
            <a:avLst/>
          </a:prstGeom>
          <a:solidFill>
            <a:srgbClr val="284563"/>
          </a:solidFill>
          <a:ln>
            <a:noFill/>
          </a:ln>
        </p:spPr>
        <p:txBody>
          <a:bodyPr vert="horz" lIns="64008" tIns="64008" rIns="64008" bIns="32004"/>
          <a:lstStyle>
            <a:lvl1pPr marL="80010"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2465586" y="3610233"/>
            <a:ext cx="6318250" cy="889000"/>
          </a:xfrm>
          <a:prstGeom prst="rect">
            <a:avLst/>
          </a:prstGeom>
        </p:spPr>
        <p:txBody>
          <a:bodyPr vert="horz" lIns="64008" tIns="32004" rIns="64008" bIns="32004"/>
          <a:lstStyle>
            <a:lvl1pPr marL="124460" indent="-124460">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371061" y="4622001"/>
            <a:ext cx="2000250" cy="889000"/>
          </a:xfrm>
          <a:prstGeom prst="rect">
            <a:avLst/>
          </a:prstGeom>
          <a:solidFill>
            <a:srgbClr val="284563"/>
          </a:solidFill>
          <a:ln>
            <a:noFill/>
          </a:ln>
        </p:spPr>
        <p:txBody>
          <a:bodyPr vert="horz" lIns="64008" tIns="64008" rIns="64008" bIns="32004"/>
          <a:lstStyle>
            <a:lvl1pPr marL="80010"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2465586" y="4622001"/>
            <a:ext cx="6318250" cy="889000"/>
          </a:xfrm>
          <a:prstGeom prst="rect">
            <a:avLst/>
          </a:prstGeom>
        </p:spPr>
        <p:txBody>
          <a:bodyPr vert="horz" lIns="64008" tIns="32004" rIns="64008" bIns="32004"/>
          <a:lstStyle>
            <a:lvl1pPr marL="124460" indent="-124460">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336238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2505273" y="1775354"/>
            <a:ext cx="6271698" cy="4405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11751" cy="1320637"/>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70267"/>
            <a:ext cx="2074863" cy="2692399"/>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071688"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6677"/>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568774" y="1821450"/>
            <a:ext cx="5075039" cy="550333"/>
          </a:xfrm>
          <a:prstGeom prst="rect">
            <a:avLst/>
          </a:prstGeom>
        </p:spPr>
        <p:txBody>
          <a:bodyPr vert="horz" lIns="64008" tIns="32004" rIns="64008" bIns="32004"/>
          <a:lstStyle>
            <a:lvl1pPr marL="0" indent="0">
              <a:buFontTx/>
              <a:buNone/>
              <a:defRPr sz="1500" b="1">
                <a:solidFill>
                  <a:srgbClr val="FFFFFE"/>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61288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lIns="64008" tIns="32004" rIns="64008" bIns="32004" anchor="t">
            <a:noAutofit/>
          </a:bodyPr>
          <a:lstStyle>
            <a:lvl1pPr marL="160020" indent="-160020">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134916" y="2984500"/>
            <a:ext cx="3600847"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152775" y="4169833"/>
            <a:ext cx="3598863" cy="579967"/>
          </a:xfrm>
          <a:prstGeom prst="rect">
            <a:avLst/>
          </a:prstGeom>
        </p:spPr>
        <p:txBody>
          <a:bodyPr lIns="64008" tIns="32004" rIns="64008" bIns="32004">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5" name="Freeform 14"/>
          <p:cNvSpPr>
            <a:spLocks/>
          </p:cNvSpPr>
          <p:nvPr userDrawn="1"/>
        </p:nvSpPr>
        <p:spPr>
          <a:xfrm>
            <a:off x="32355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7380740" y="323667"/>
            <a:ext cx="1408693" cy="484457"/>
          </a:xfrm>
          <a:prstGeom prst="rect">
            <a:avLst/>
          </a:prstGeom>
        </p:spPr>
      </p:pic>
    </p:spTree>
    <p:extLst>
      <p:ext uri="{BB962C8B-B14F-4D97-AF65-F5344CB8AC3E}">
        <p14:creationId xmlns:p14="http://schemas.microsoft.com/office/powerpoint/2010/main" val="1346355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62283"/>
            <a:ext cx="2807968" cy="3418417"/>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804793"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8" y="1821450"/>
            <a:ext cx="2786895" cy="7408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8" y="2562283"/>
            <a:ext cx="2786895"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7"/>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042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62283"/>
            <a:ext cx="2807968" cy="3418417"/>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804793"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8" y="1821450"/>
            <a:ext cx="2786895" cy="740833"/>
          </a:xfrm>
          <a:prstGeom prst="rect">
            <a:avLst/>
          </a:prstGeom>
        </p:spPr>
        <p:txBody>
          <a:bodyPr vert="horz" lIns="64008" tIns="32004" rIns="64008" bIns="32004"/>
          <a:lstStyle>
            <a:lvl1pPr marL="0" indent="0">
              <a:buFontTx/>
              <a:buNone/>
              <a:defRPr sz="1500" b="1">
                <a:solidFill>
                  <a:schemeClr val="accent1"/>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8" tIns="32004" rIns="64008" bIns="32004"/>
          <a:lstStyle>
            <a:lvl1pPr marL="0" indent="0">
              <a:buFontTx/>
              <a:buNone/>
              <a:defRPr sz="1500" b="1">
                <a:solidFill>
                  <a:schemeClr val="accent4"/>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8" y="2562283"/>
            <a:ext cx="2786895"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7"/>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96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39603" cy="1320637"/>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62284"/>
            <a:ext cx="2074863" cy="2692399"/>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071688"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6677"/>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4" y="1775353"/>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67867"/>
            <a:ext cx="1587500"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4045149" y="1867867"/>
            <a:ext cx="1587500"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5632649" y="1867867"/>
            <a:ext cx="1587500"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7220149" y="1867867"/>
            <a:ext cx="1641276"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970936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39603" cy="1321960"/>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4821917"/>
            <a:ext cx="4186238" cy="1488018"/>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8461376"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6677"/>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70086" y="4773084"/>
            <a:ext cx="411162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4627563" y="4821917"/>
            <a:ext cx="4156274" cy="1471083"/>
          </a:xfrm>
          <a:prstGeom prst="rect">
            <a:avLst/>
          </a:prstGeom>
        </p:spPr>
        <p:txBody>
          <a:bodyPr vert="horz" lIns="64008" tIns="32004" rIns="64008" bIns="32004"/>
          <a:lstStyle>
            <a:lvl1pPr marL="124460" indent="-124460">
              <a:tabLst/>
              <a:defRPr sz="1500">
                <a:solidFill>
                  <a:srgbClr val="141313"/>
                </a:solidFill>
              </a:defRPr>
            </a:lvl1pPr>
            <a:lvl2pPr marL="320040" indent="-195580">
              <a:defRPr sz="1500">
                <a:solidFill>
                  <a:srgbClr val="141313"/>
                </a:solidFill>
              </a:defRPr>
            </a:lvl2pPr>
            <a:lvl3pPr>
              <a:defRPr sz="1500">
                <a:solidFill>
                  <a:srgbClr val="141313"/>
                </a:solidFill>
              </a:defRPr>
            </a:lvl3pPr>
            <a:lvl4pPr>
              <a:defRPr sz="1500">
                <a:solidFill>
                  <a:srgbClr val="141313"/>
                </a:solidFill>
              </a:defRPr>
            </a:lvl4pPr>
            <a:lvl5pPr>
              <a:defRPr sz="15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4627562" y="4771760"/>
            <a:ext cx="4156274"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224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51"/>
            <a:ext cx="6326188" cy="249299"/>
          </a:xfrm>
          <a:prstGeom prst="rect">
            <a:avLst/>
          </a:prstGeom>
          <a:noFill/>
        </p:spPr>
        <p:txBody>
          <a:bodyPr wrap="square" lIns="64008" tIns="32004" rIns="64008" bIns="32004" rtlCol="0">
            <a:spAutoFit/>
          </a:bodyPr>
          <a:lstStyle/>
          <a:p>
            <a:pPr defTabSz="457177"/>
            <a:r>
              <a:rPr lang="en-US" sz="600" dirty="0">
                <a:solidFill>
                  <a:srgbClr val="141313"/>
                </a:solidFill>
              </a:rPr>
              <a:t>© 2017 Conduent Business Services, LLC. All rights reserved. Conduent and Conduent Agile Star are trademarks of Conduent Business Services, LLC in the United States and/or other countries.</a:t>
            </a:r>
            <a:endParaRPr lang="en-US" sz="600" dirty="0">
              <a:solidFill>
                <a:srgbClr val="141313"/>
              </a:solidFill>
              <a:cs typeface="Arial"/>
            </a:endParaRPr>
          </a:p>
        </p:txBody>
      </p:sp>
      <p:sp>
        <p:nvSpPr>
          <p:cNvPr id="4" name="Rectangle 3"/>
          <p:cNvSpPr/>
          <p:nvPr userDrawn="1"/>
        </p:nvSpPr>
        <p:spPr>
          <a:xfrm>
            <a:off x="7770572" y="194949"/>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srgbClr val="FFFFFE"/>
              </a:solidFill>
            </a:endParaRPr>
          </a:p>
        </p:txBody>
      </p:sp>
    </p:spTree>
    <p:extLst>
      <p:ext uri="{BB962C8B-B14F-4D97-AF65-F5344CB8AC3E}">
        <p14:creationId xmlns:p14="http://schemas.microsoft.com/office/powerpoint/2010/main" val="2172406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6858000"/>
          </a:xfrm>
          <a:prstGeom prst="rect">
            <a:avLst/>
          </a:prstGeom>
          <a:solidFill>
            <a:srgbClr val="AAAFB9"/>
          </a:solidFill>
        </p:spPr>
        <p:txBody>
          <a:bodyPr lIns="64002" tIns="32001" rIns="64002" bIns="32001">
            <a:normAutofit/>
          </a:bodyPr>
          <a:lstStyle>
            <a:lvl1pPr>
              <a:buFontTx/>
              <a:buNone/>
              <a:defRPr sz="13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330200" y="4328583"/>
            <a:ext cx="4052998" cy="603250"/>
          </a:xfrm>
          <a:prstGeom prst="rect">
            <a:avLst/>
          </a:prstGeom>
        </p:spPr>
        <p:txBody>
          <a:bodyPr lIns="64002" tIns="32001" rIns="64002" bIns="32001" anchor="t">
            <a:noAutofit/>
          </a:bodyPr>
          <a:lstStyle>
            <a:lvl1pPr marL="160004" indent="-160004">
              <a:spcBef>
                <a:spcPts val="0"/>
              </a:spcBef>
              <a:spcAft>
                <a:spcPts val="280"/>
              </a:spcAft>
              <a:buFontTx/>
              <a:buNone/>
              <a:defRPr sz="1100" b="1">
                <a:solidFill>
                  <a:srgbClr val="FFFFFE"/>
                </a:solidFill>
              </a:defRPr>
            </a:lvl1pPr>
            <a:lvl2pPr marL="0" indent="0">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09564" y="2381250"/>
            <a:ext cx="4341813" cy="1143000"/>
          </a:xfrm>
          <a:prstGeom prst="rect">
            <a:avLst/>
          </a:prstGeom>
        </p:spPr>
        <p:txBody>
          <a:bodyPr lIns="64002" tIns="32001" rIns="64002" bIns="32001" anchor="b">
            <a:noAutofit/>
          </a:bodyPr>
          <a:lstStyle>
            <a:lvl1pPr algn="l">
              <a:lnSpc>
                <a:spcPts val="3808"/>
              </a:lnSpc>
              <a:defRPr sz="38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317502" y="3564466"/>
            <a:ext cx="4341813" cy="579967"/>
          </a:xfrm>
          <a:prstGeom prst="rect">
            <a:avLst/>
          </a:prstGeom>
        </p:spPr>
        <p:txBody>
          <a:bodyPr lIns="64002" tIns="32001" rIns="64002" bIns="32001">
            <a:noAutofit/>
          </a:bodyPr>
          <a:lstStyle>
            <a:lvl1pPr marL="0" indent="0" algn="l">
              <a:buNone/>
              <a:defRPr sz="1800">
                <a:solidFill>
                  <a:srgbClr val="FFFFFF"/>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2046313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lIns="64002" tIns="32001" rIns="64002" bIns="32001" anchor="t">
            <a:noAutofit/>
          </a:bodyPr>
          <a:lstStyle>
            <a:lvl1pPr marL="160004" indent="-160004">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134918" y="2984500"/>
            <a:ext cx="3600847"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152777" y="4169833"/>
            <a:ext cx="3598863" cy="579967"/>
          </a:xfrm>
          <a:prstGeom prst="rect">
            <a:avLst/>
          </a:prstGeom>
        </p:spPr>
        <p:txBody>
          <a:bodyPr lIns="64002" tIns="32001" rIns="64002" bIns="32001">
            <a:noAutofit/>
          </a:bodyPr>
          <a:lstStyle>
            <a:lvl1pPr marL="0" indent="0" algn="l">
              <a:buNone/>
              <a:defRPr sz="18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lIns="64002" tIns="32001" rIns="64002" bIns="32001" anchor="t">
            <a:noAutofit/>
          </a:bodyPr>
          <a:lstStyle>
            <a:lvl1pPr marL="160004" indent="-160004"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5" name="Freeform 14"/>
          <p:cNvSpPr>
            <a:spLocks/>
          </p:cNvSpPr>
          <p:nvPr userDrawn="1"/>
        </p:nvSpPr>
        <p:spPr>
          <a:xfrm>
            <a:off x="32355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pic>
        <p:nvPicPr>
          <p:cNvPr id="9" name="Picture 8" descr="conduent_logo_black.eps"/>
          <p:cNvPicPr>
            <a:picLocks noChangeAspect="1"/>
          </p:cNvPicPr>
          <p:nvPr userDrawn="1"/>
        </p:nvPicPr>
        <p:blipFill>
          <a:blip r:embed="rId3"/>
          <a:stretch>
            <a:fillRect/>
          </a:stretch>
        </p:blipFill>
        <p:spPr>
          <a:xfrm>
            <a:off x="7380742" y="323667"/>
            <a:ext cx="1408693" cy="484457"/>
          </a:xfrm>
          <a:prstGeom prst="rect">
            <a:avLst/>
          </a:prstGeom>
        </p:spPr>
      </p:pic>
    </p:spTree>
    <p:extLst>
      <p:ext uri="{BB962C8B-B14F-4D97-AF65-F5344CB8AC3E}">
        <p14:creationId xmlns:p14="http://schemas.microsoft.com/office/powerpoint/2010/main" val="4066054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5533781" y="5975798"/>
            <a:ext cx="3314856" cy="603250"/>
          </a:xfrm>
          <a:prstGeom prst="rect">
            <a:avLst/>
          </a:prstGeom>
        </p:spPr>
        <p:txBody>
          <a:bodyPr lIns="64002" tIns="32001" rIns="64002" bIns="32001" anchor="t">
            <a:noAutofit/>
          </a:bodyPr>
          <a:lstStyle>
            <a:lvl1pPr marL="160004" indent="-160004"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a:ln>
            <a:noFill/>
          </a:ln>
        </p:spPr>
        <p:txBody>
          <a:bodyPr lIns="64002" tIns="32001" rIns="64002" bIns="32001">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25439" y="5492752"/>
            <a:ext cx="5567363" cy="579967"/>
          </a:xfrm>
          <a:prstGeom prst="rect">
            <a:avLst/>
          </a:prstGeom>
        </p:spPr>
        <p:txBody>
          <a:bodyPr lIns="64002" tIns="32001" rIns="64002" bIns="32001">
            <a:noAutofit/>
          </a:bodyPr>
          <a:lstStyle>
            <a:lvl1pPr marL="0" indent="0" algn="l">
              <a:buNone/>
              <a:defRPr sz="1800">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378024" y="457200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1212343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4572000"/>
            <a:ext cx="9144000" cy="2286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11" name="Content Placeholder 17"/>
          <p:cNvSpPr>
            <a:spLocks noGrp="1"/>
          </p:cNvSpPr>
          <p:nvPr>
            <p:ph sz="quarter" idx="14" hasCustomPrompt="1"/>
          </p:nvPr>
        </p:nvSpPr>
        <p:spPr>
          <a:xfrm>
            <a:off x="5533781" y="5975798"/>
            <a:ext cx="3314856" cy="603250"/>
          </a:xfrm>
          <a:prstGeom prst="rect">
            <a:avLst/>
          </a:prstGeom>
        </p:spPr>
        <p:txBody>
          <a:bodyPr lIns="64002" tIns="32001" rIns="64002" bIns="32001" anchor="t">
            <a:noAutofit/>
          </a:bodyPr>
          <a:lstStyle>
            <a:lvl1pPr marL="160004" indent="-160004" algn="r">
              <a:spcBef>
                <a:spcPts val="0"/>
              </a:spcBef>
              <a:spcAft>
                <a:spcPts val="280"/>
              </a:spcAft>
              <a:buFontTx/>
              <a:buNone/>
              <a:defRPr sz="1100" b="1">
                <a:solidFill>
                  <a:srgbClr val="FFFFFE"/>
                </a:solidFill>
              </a:defRPr>
            </a:lvl1pPr>
            <a:lvl2pPr marL="0" indent="0" algn="r">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p:spPr>
        <p:txBody>
          <a:bodyPr lIns="64002" tIns="32001" rIns="64002" bIns="32001">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2" tIns="32001" rIns="64002" bIns="32001" anchor="b">
            <a:noAutofit/>
          </a:bodyPr>
          <a:lstStyle>
            <a:lvl1pPr algn="l">
              <a:lnSpc>
                <a:spcPts val="3808"/>
              </a:lnSpc>
              <a:defRPr sz="38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325439" y="5492752"/>
            <a:ext cx="5567363" cy="579967"/>
          </a:xfrm>
          <a:prstGeom prst="rect">
            <a:avLst/>
          </a:prstGeom>
        </p:spPr>
        <p:txBody>
          <a:bodyPr lIns="64002" tIns="32001" rIns="64002" bIns="32001">
            <a:noAutofit/>
          </a:bodyPr>
          <a:lstStyle>
            <a:lvl1pPr marL="0" indent="0" algn="l">
              <a:buNone/>
              <a:defRPr sz="1800">
                <a:solidFill>
                  <a:srgbClr val="FFFFFE"/>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457200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1361904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12" name="Title 11"/>
          <p:cNvSpPr>
            <a:spLocks noGrp="1"/>
          </p:cNvSpPr>
          <p:nvPr>
            <p:ph type="title" hasCustomPrompt="1"/>
          </p:nvPr>
        </p:nvSpPr>
        <p:spPr>
          <a:xfrm>
            <a:off x="317104" y="2402417"/>
            <a:ext cx="7564834"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352999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164197" y="6356351"/>
            <a:ext cx="4696853" cy="365125"/>
          </a:xfrm>
          <a:prstGeom prst="rect">
            <a:avLst/>
          </a:prstGeom>
        </p:spPr>
        <p:txBody>
          <a:bodyPr lIns="64008" tIns="32004" rIns="64008" bIns="32004"/>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a:xfrm>
            <a:off x="6727825" y="6356351"/>
            <a:ext cx="2133600" cy="365125"/>
          </a:xfrm>
          <a:prstGeom prst="rect">
            <a:avLst/>
          </a:prstGeom>
        </p:spPr>
        <p:txBody>
          <a:bodyPr lIns="64008" tIns="32004" rIns="64008" bIns="32004"/>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a:xfrm>
            <a:off x="298450" y="6356351"/>
            <a:ext cx="865747" cy="365125"/>
          </a:xfrm>
          <a:prstGeom prst="rect">
            <a:avLst/>
          </a:prstGeom>
        </p:spPr>
        <p:txBody>
          <a:bodyPr lIns="64008" tIns="32004" rIns="64008" bIns="32004"/>
          <a:lstStyle>
            <a:lvl1pPr>
              <a:defRPr>
                <a:solidFill>
                  <a:srgbClr val="AAAFB9"/>
                </a:solidFill>
              </a:defRPr>
            </a:lvl1pPr>
          </a:lstStyle>
          <a:p>
            <a:endParaRPr lang="en-US" dirty="0"/>
          </a:p>
        </p:txBody>
      </p:sp>
      <p:sp>
        <p:nvSpPr>
          <p:cNvPr id="12" name="Title 11"/>
          <p:cNvSpPr>
            <a:spLocks noGrp="1"/>
          </p:cNvSpPr>
          <p:nvPr>
            <p:ph type="title" hasCustomPrompt="1"/>
          </p:nvPr>
        </p:nvSpPr>
        <p:spPr>
          <a:xfrm>
            <a:off x="317104" y="2402417"/>
            <a:ext cx="7564834"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p>
        </p:txBody>
      </p:sp>
    </p:spTree>
    <p:extLst>
      <p:ext uri="{BB962C8B-B14F-4D97-AF65-F5344CB8AC3E}">
        <p14:creationId xmlns:p14="http://schemas.microsoft.com/office/powerpoint/2010/main" val="415880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endParaRPr lang="en-US" dirty="0"/>
          </a:p>
        </p:txBody>
      </p:sp>
      <p:sp>
        <p:nvSpPr>
          <p:cNvPr id="12" name="Title 11"/>
          <p:cNvSpPr>
            <a:spLocks noGrp="1"/>
          </p:cNvSpPr>
          <p:nvPr>
            <p:ph type="title" hasCustomPrompt="1"/>
          </p:nvPr>
        </p:nvSpPr>
        <p:spPr>
          <a:xfrm>
            <a:off x="317103" y="846667"/>
            <a:ext cx="8049022" cy="4635500"/>
          </a:xfrm>
          <a:prstGeom prst="rect">
            <a:avLst/>
          </a:prstGeom>
        </p:spPr>
        <p:txBody>
          <a:bodyPr lIns="64002" tIns="32001" rIns="64002" bIns="32001" anchor="ctr">
            <a:noAutofit/>
          </a:bodyPr>
          <a:lstStyle>
            <a:lvl1pPr algn="l">
              <a:lnSpc>
                <a:spcPts val="4578"/>
              </a:lnSpc>
              <a:defRPr sz="34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7833742" y="391845"/>
            <a:ext cx="955693" cy="328678"/>
          </a:xfrm>
          <a:prstGeom prst="rect">
            <a:avLst/>
          </a:prstGeom>
        </p:spPr>
      </p:pic>
      <p:sp>
        <p:nvSpPr>
          <p:cNvPr id="9" name="Freeform 8"/>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2342999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9"/>
            <a:ext cx="7524178" cy="1316933"/>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2263" y="3109535"/>
            <a:ext cx="2622550" cy="340766"/>
          </a:xfrm>
          <a:prstGeom prst="rect">
            <a:avLst/>
          </a:prstGeom>
        </p:spPr>
        <p:txBody>
          <a:bodyPr lIns="64002" tIns="32001" rIns="64002" bIns="32001"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8" name="Subtitle 2"/>
          <p:cNvSpPr>
            <a:spLocks noGrp="1"/>
          </p:cNvSpPr>
          <p:nvPr>
            <p:ph type="subTitle" idx="1" hasCustomPrompt="1"/>
          </p:nvPr>
        </p:nvSpPr>
        <p:spPr>
          <a:xfrm>
            <a:off x="325436" y="1772582"/>
            <a:ext cx="7508304" cy="947410"/>
          </a:xfrm>
          <a:prstGeom prst="rect">
            <a:avLst/>
          </a:prstGeom>
        </p:spPr>
        <p:txBody>
          <a:bodyPr lIns="64002" tIns="32001" rIns="64002" bIns="32001" anchor="t">
            <a:noAutofit/>
          </a:bodyPr>
          <a:lstStyle>
            <a:lvl1pPr marL="0" indent="0" algn="l">
              <a:buNone/>
              <a:defRPr sz="18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322461" y="3394463"/>
            <a:ext cx="2622351" cy="2102073"/>
          </a:xfrm>
          <a:prstGeom prst="rect">
            <a:avLst/>
          </a:prstGeom>
        </p:spPr>
        <p:txBody>
          <a:bodyPr lIns="64002" tIns="32001" rIns="64002" bIns="32001">
            <a:noAutofit/>
          </a:bodyPr>
          <a:lstStyle>
            <a:lvl1pPr marL="0" indent="0" algn="l">
              <a:lnSpc>
                <a:spcPct val="100000"/>
              </a:lnSpc>
              <a:spcBef>
                <a:spcPts val="0"/>
              </a:spcBef>
              <a:spcAft>
                <a:spcPts val="420"/>
              </a:spcAft>
              <a:buFontTx/>
              <a:buNone/>
              <a:defRPr sz="1300">
                <a:solidFill>
                  <a:srgbClr val="141313"/>
                </a:solidFill>
              </a:defRPr>
            </a:lvl1pPr>
            <a:lvl2pPr marL="457131" indent="0">
              <a:buFontTx/>
              <a:buNone/>
              <a:defRPr sz="1300"/>
            </a:lvl2pPr>
            <a:lvl3pPr marL="914263" indent="0">
              <a:buFontTx/>
              <a:buNone/>
              <a:defRPr sz="1300"/>
            </a:lvl3pPr>
            <a:lvl4pPr marL="1371395" indent="0">
              <a:buFontTx/>
              <a:buNone/>
              <a:defRPr sz="1300"/>
            </a:lvl4pPr>
            <a:lvl5pPr marL="1828527" indent="0">
              <a:buFontTx/>
              <a:buNone/>
              <a:defRPr sz="1300"/>
            </a:lvl5pPr>
          </a:lstStyle>
          <a:p>
            <a:pPr lvl="0"/>
            <a:r>
              <a:rPr lang="en-US" dirty="0"/>
              <a:t>Click to edit master text styles</a:t>
            </a:r>
          </a:p>
        </p:txBody>
      </p:sp>
      <p:sp>
        <p:nvSpPr>
          <p:cNvPr id="15" name="Content Placeholder 17"/>
          <p:cNvSpPr>
            <a:spLocks noGrp="1"/>
          </p:cNvSpPr>
          <p:nvPr>
            <p:ph sz="quarter" idx="17" hasCustomPrompt="1"/>
          </p:nvPr>
        </p:nvSpPr>
        <p:spPr>
          <a:xfrm>
            <a:off x="3246351" y="3109535"/>
            <a:ext cx="2622550" cy="340766"/>
          </a:xfrm>
          <a:prstGeom prst="rect">
            <a:avLst/>
          </a:prstGeom>
        </p:spPr>
        <p:txBody>
          <a:bodyPr lIns="64002" tIns="32001" rIns="64002" bIns="32001"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7" name="Text Placeholder 5"/>
          <p:cNvSpPr>
            <a:spLocks noGrp="1"/>
          </p:cNvSpPr>
          <p:nvPr>
            <p:ph type="body" sz="quarter" idx="18" hasCustomPrompt="1"/>
          </p:nvPr>
        </p:nvSpPr>
        <p:spPr>
          <a:xfrm>
            <a:off x="3246551" y="3394463"/>
            <a:ext cx="2622351" cy="2102073"/>
          </a:xfrm>
          <a:prstGeom prst="rect">
            <a:avLst/>
          </a:prstGeom>
        </p:spPr>
        <p:txBody>
          <a:bodyPr lIns="64002" tIns="32001" rIns="64002" bIns="32001">
            <a:noAutofit/>
          </a:bodyPr>
          <a:lstStyle>
            <a:lvl1pPr marL="0" indent="0" algn="l">
              <a:lnSpc>
                <a:spcPct val="100000"/>
              </a:lnSpc>
              <a:spcBef>
                <a:spcPts val="0"/>
              </a:spcBef>
              <a:spcAft>
                <a:spcPts val="420"/>
              </a:spcAft>
              <a:buFontTx/>
              <a:buNone/>
              <a:defRPr sz="1300">
                <a:solidFill>
                  <a:srgbClr val="141313"/>
                </a:solidFill>
              </a:defRPr>
            </a:lvl1pPr>
            <a:lvl2pPr marL="457131" indent="0">
              <a:buFontTx/>
              <a:buNone/>
              <a:defRPr sz="1300"/>
            </a:lvl2pPr>
            <a:lvl3pPr marL="914263" indent="0">
              <a:buFontTx/>
              <a:buNone/>
              <a:defRPr sz="1300"/>
            </a:lvl3pPr>
            <a:lvl4pPr marL="1371395" indent="0">
              <a:buFontTx/>
              <a:buNone/>
              <a:defRPr sz="1300"/>
            </a:lvl4pPr>
            <a:lvl5pPr marL="1828527" indent="0">
              <a:buFontTx/>
              <a:buNone/>
              <a:defRPr sz="1300"/>
            </a:lvl5pPr>
          </a:lstStyle>
          <a:p>
            <a:pPr lvl="0"/>
            <a:r>
              <a:rPr lang="en-US" dirty="0"/>
              <a:t>Click to edit master text styles</a:t>
            </a:r>
          </a:p>
        </p:txBody>
      </p:sp>
      <p:sp>
        <p:nvSpPr>
          <p:cNvPr id="19" name="Content Placeholder 17"/>
          <p:cNvSpPr>
            <a:spLocks noGrp="1"/>
          </p:cNvSpPr>
          <p:nvPr>
            <p:ph sz="quarter" idx="19" hasCustomPrompt="1"/>
          </p:nvPr>
        </p:nvSpPr>
        <p:spPr>
          <a:xfrm>
            <a:off x="6161459" y="3109535"/>
            <a:ext cx="2622550" cy="340766"/>
          </a:xfrm>
          <a:prstGeom prst="rect">
            <a:avLst/>
          </a:prstGeom>
        </p:spPr>
        <p:txBody>
          <a:bodyPr lIns="64002" tIns="32001" rIns="64002" bIns="32001"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20" name="Text Placeholder 5"/>
          <p:cNvSpPr>
            <a:spLocks noGrp="1"/>
          </p:cNvSpPr>
          <p:nvPr>
            <p:ph type="body" sz="quarter" idx="20" hasCustomPrompt="1"/>
          </p:nvPr>
        </p:nvSpPr>
        <p:spPr>
          <a:xfrm>
            <a:off x="6161658" y="3394463"/>
            <a:ext cx="2622351" cy="2102073"/>
          </a:xfrm>
          <a:prstGeom prst="rect">
            <a:avLst/>
          </a:prstGeom>
        </p:spPr>
        <p:txBody>
          <a:bodyPr lIns="64002" tIns="32001" rIns="64002" bIns="32001">
            <a:noAutofit/>
          </a:bodyPr>
          <a:lstStyle>
            <a:lvl1pPr marL="0" indent="0" algn="l">
              <a:lnSpc>
                <a:spcPct val="100000"/>
              </a:lnSpc>
              <a:spcBef>
                <a:spcPts val="0"/>
              </a:spcBef>
              <a:spcAft>
                <a:spcPts val="420"/>
              </a:spcAft>
              <a:buFontTx/>
              <a:buNone/>
              <a:defRPr sz="1300">
                <a:solidFill>
                  <a:srgbClr val="141313"/>
                </a:solidFill>
              </a:defRPr>
            </a:lvl1pPr>
            <a:lvl2pPr marL="457131" indent="0">
              <a:buFontTx/>
              <a:buNone/>
              <a:defRPr sz="1300"/>
            </a:lvl2pPr>
            <a:lvl3pPr marL="914263" indent="0">
              <a:buFontTx/>
              <a:buNone/>
              <a:defRPr sz="1300"/>
            </a:lvl3pPr>
            <a:lvl4pPr marL="1371395" indent="0">
              <a:buFontTx/>
              <a:buNone/>
              <a:defRPr sz="1300"/>
            </a:lvl4pPr>
            <a:lvl5pPr marL="1828527" indent="0">
              <a:buFontTx/>
              <a:buNone/>
              <a:defRPr sz="13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7833742" y="387168"/>
            <a:ext cx="955693" cy="328668"/>
          </a:xfrm>
          <a:prstGeom prst="rect">
            <a:avLst/>
          </a:prstGeom>
        </p:spPr>
      </p:pic>
      <p:cxnSp>
        <p:nvCxnSpPr>
          <p:cNvPr id="21" name="Straight Connector 20"/>
          <p:cNvCxnSpPr/>
          <p:nvPr userDrawn="1"/>
        </p:nvCxnSpPr>
        <p:spPr>
          <a:xfrm>
            <a:off x="370086" y="2969444"/>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302113" y="2968120"/>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225158" y="2966799"/>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2564225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4002" tIns="32001" rIns="64002" bIns="32001"/>
          <a:lstStyle>
            <a:lvl1pPr algn="l">
              <a:defRPr sz="380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03/06/2018</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4002" tIns="32001" rIns="64002" bIns="32001"/>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7" name="Straight Connector 6"/>
          <p:cNvCxnSpPr/>
          <p:nvPr userDrawn="1"/>
        </p:nvCxnSpPr>
        <p:spPr>
          <a:xfrm>
            <a:off x="378026"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1980032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8"/>
            <a:ext cx="7524178" cy="1280018"/>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7833742" y="387168"/>
            <a:ext cx="955693" cy="328668"/>
          </a:xfrm>
          <a:prstGeom prst="rect">
            <a:avLst/>
          </a:prstGeom>
        </p:spPr>
      </p:pic>
      <p:sp>
        <p:nvSpPr>
          <p:cNvPr id="26" name="Freeform 25"/>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9" name="Text Placeholder 8"/>
          <p:cNvSpPr>
            <a:spLocks noGrp="1"/>
          </p:cNvSpPr>
          <p:nvPr>
            <p:ph type="body" sz="quarter" idx="13" hasCustomPrompt="1"/>
          </p:nvPr>
        </p:nvSpPr>
        <p:spPr>
          <a:xfrm>
            <a:off x="325437" y="1735667"/>
            <a:ext cx="8463996" cy="3524250"/>
          </a:xfrm>
          <a:prstGeom prst="rect">
            <a:avLst/>
          </a:prstGeom>
        </p:spPr>
        <p:txBody>
          <a:bodyPr vert="horz" lIns="64002" tIns="32001" rIns="64002" bIns="32001"/>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10" name="Straight Connector 9"/>
          <p:cNvCxnSpPr/>
          <p:nvPr userDrawn="1"/>
        </p:nvCxnSpPr>
        <p:spPr>
          <a:xfrm>
            <a:off x="378026"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887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4206876" y="0"/>
            <a:ext cx="4937125"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19"/>
            <a:ext cx="3585964" cy="2438399"/>
          </a:xfrm>
          <a:prstGeom prst="rect">
            <a:avLst/>
          </a:prstGeom>
        </p:spPr>
        <p:txBody>
          <a:bodyPr lIns="64002" tIns="32001" rIns="64002" bIns="32001">
            <a:noAutofit/>
          </a:bodyPr>
          <a:lstStyle>
            <a:lvl1pPr marL="160004" indent="-160004">
              <a:spcBef>
                <a:spcPts val="0"/>
              </a:spcBef>
              <a:spcAft>
                <a:spcPts val="420"/>
              </a:spcAft>
              <a:defRPr sz="1500">
                <a:solidFill>
                  <a:srgbClr val="141313"/>
                </a:solidFill>
              </a:defRPr>
            </a:lvl1pPr>
            <a:lvl2pPr marL="364454" indent="-204450">
              <a:spcBef>
                <a:spcPts val="0"/>
              </a:spcBef>
              <a:spcAft>
                <a:spcPts val="420"/>
              </a:spcAft>
              <a:defRPr sz="1500">
                <a:solidFill>
                  <a:srgbClr val="141313"/>
                </a:solidFill>
              </a:defRPr>
            </a:lvl2pPr>
            <a:lvl3pPr marL="524458" indent="-160004">
              <a:spcBef>
                <a:spcPts val="0"/>
              </a:spcBef>
              <a:spcAft>
                <a:spcPts val="420"/>
              </a:spcAft>
              <a:defRPr sz="1500">
                <a:solidFill>
                  <a:srgbClr val="141313"/>
                </a:solidFill>
              </a:defRPr>
            </a:lvl3pPr>
            <a:lvl4pPr marL="720018" indent="-195560">
              <a:spcBef>
                <a:spcPts val="0"/>
              </a:spcBef>
              <a:spcAft>
                <a:spcPts val="420"/>
              </a:spcAft>
              <a:defRPr sz="1500">
                <a:solidFill>
                  <a:srgbClr val="141313"/>
                </a:solidFill>
              </a:defRPr>
            </a:lvl4pPr>
            <a:lvl5pPr marL="880022" indent="-160004">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2" y="2332984"/>
            <a:ext cx="3582789" cy="423333"/>
          </a:xfrm>
          <a:prstGeom prst="rect">
            <a:avLst/>
          </a:prstGeom>
        </p:spPr>
        <p:txBody>
          <a:bodyPr lIns="64002" tIns="32001" rIns="64002" bIns="32001">
            <a:noAutofit/>
          </a:bodyPr>
          <a:lstStyle>
            <a:lvl1pPr marL="0" indent="0" algn="l">
              <a:buNone/>
              <a:defRPr sz="1500" b="0">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7833742" y="391845"/>
            <a:ext cx="955693" cy="328678"/>
          </a:xfrm>
          <a:prstGeom prst="rect">
            <a:avLst/>
          </a:prstGeom>
        </p:spPr>
      </p:pic>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988587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19"/>
            <a:ext cx="3585964" cy="2438399"/>
          </a:xfrm>
          <a:prstGeom prst="rect">
            <a:avLst/>
          </a:prstGeom>
        </p:spPr>
        <p:txBody>
          <a:bodyPr lIns="64002" tIns="32001" rIns="64002" bIns="32001">
            <a:noAutofit/>
          </a:bodyPr>
          <a:lstStyle>
            <a:lvl1pPr marL="160004" indent="-160004">
              <a:spcBef>
                <a:spcPts val="0"/>
              </a:spcBef>
              <a:spcAft>
                <a:spcPts val="420"/>
              </a:spcAft>
              <a:defRPr sz="1500">
                <a:solidFill>
                  <a:srgbClr val="141313"/>
                </a:solidFill>
              </a:defRPr>
            </a:lvl1pPr>
            <a:lvl2pPr marL="364454" indent="-204450">
              <a:spcBef>
                <a:spcPts val="0"/>
              </a:spcBef>
              <a:spcAft>
                <a:spcPts val="420"/>
              </a:spcAft>
              <a:defRPr sz="1500">
                <a:solidFill>
                  <a:srgbClr val="141313"/>
                </a:solidFill>
              </a:defRPr>
            </a:lvl2pPr>
            <a:lvl3pPr marL="524458" indent="-160004">
              <a:spcBef>
                <a:spcPts val="0"/>
              </a:spcBef>
              <a:spcAft>
                <a:spcPts val="420"/>
              </a:spcAft>
              <a:defRPr sz="1500">
                <a:solidFill>
                  <a:srgbClr val="141313"/>
                </a:solidFill>
              </a:defRPr>
            </a:lvl3pPr>
            <a:lvl4pPr marL="720018" indent="-195560">
              <a:spcBef>
                <a:spcPts val="0"/>
              </a:spcBef>
              <a:spcAft>
                <a:spcPts val="420"/>
              </a:spcAft>
              <a:defRPr sz="1500">
                <a:solidFill>
                  <a:srgbClr val="141313"/>
                </a:solidFill>
              </a:defRPr>
            </a:lvl4pPr>
            <a:lvl5pPr marL="880022" indent="-160004">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2" y="2332984"/>
            <a:ext cx="3582789" cy="423333"/>
          </a:xfrm>
          <a:prstGeom prst="rect">
            <a:avLst/>
          </a:prstGeom>
        </p:spPr>
        <p:txBody>
          <a:bodyPr lIns="64002" tIns="32001" rIns="64002" bIns="32001">
            <a:noAutofit/>
          </a:bodyPr>
          <a:lstStyle>
            <a:lvl1pPr marL="0" indent="0" algn="l">
              <a:buNone/>
              <a:defRPr sz="1500" b="0">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917467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7" y="454717"/>
            <a:ext cx="7539603" cy="1320637"/>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8" y="2562286"/>
            <a:ext cx="2074863" cy="2692399"/>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6" y="1775354"/>
            <a:ext cx="627856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450"/>
            <a:ext cx="6326188" cy="550333"/>
          </a:xfrm>
          <a:prstGeom prst="rect">
            <a:avLst/>
          </a:prstGeom>
        </p:spPr>
        <p:txBody>
          <a:bodyPr vert="horz" lIns="64002" tIns="32001" rIns="64002" bIns="32001"/>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77810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14524" y="456723"/>
            <a:ext cx="7540578" cy="1312333"/>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1821653"/>
            <a:ext cx="1934964" cy="772583"/>
          </a:xfrm>
          <a:prstGeom prst="rect">
            <a:avLst/>
          </a:prstGeom>
        </p:spPr>
        <p:txBody>
          <a:bodyPr lIns="64002" tIns="32001" rIns="64002" bIns="32001">
            <a:noAutofit/>
          </a:bodyPr>
          <a:lstStyle>
            <a:lvl1pPr marL="0" indent="0">
              <a:spcBef>
                <a:spcPts val="0"/>
              </a:spcBef>
              <a:spcAft>
                <a:spcPts val="420"/>
              </a:spcAft>
              <a:buFontTx/>
              <a:buNone/>
              <a:defRPr sz="1500" b="1">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9294"/>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6" y="1777971"/>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650"/>
            <a:ext cx="6326188" cy="550333"/>
          </a:xfrm>
          <a:prstGeom prst="rect">
            <a:avLst/>
          </a:prstGeom>
        </p:spPr>
        <p:txBody>
          <a:bodyPr vert="horz" lIns="64002" tIns="32001" rIns="64002" bIns="32001"/>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371061" y="2594233"/>
            <a:ext cx="2000250" cy="889000"/>
          </a:xfrm>
          <a:prstGeom prst="rect">
            <a:avLst/>
          </a:prstGeom>
          <a:solidFill>
            <a:srgbClr val="284563"/>
          </a:solidFill>
          <a:ln>
            <a:noFill/>
          </a:ln>
        </p:spPr>
        <p:txBody>
          <a:bodyPr vert="horz" lIns="64002" tIns="64002" rIns="64002" bIns="32001"/>
          <a:lstStyle>
            <a:lvl1pPr marL="80002"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2457649" y="2594233"/>
            <a:ext cx="6326188" cy="889000"/>
          </a:xfrm>
          <a:prstGeom prst="rect">
            <a:avLst/>
          </a:prstGeom>
        </p:spPr>
        <p:txBody>
          <a:bodyPr vert="horz" lIns="64002" tIns="32001" rIns="64002" bIns="32001"/>
          <a:lstStyle>
            <a:lvl1pPr marL="124448" indent="-124448">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371061" y="3610233"/>
            <a:ext cx="2000250" cy="889000"/>
          </a:xfrm>
          <a:prstGeom prst="rect">
            <a:avLst/>
          </a:prstGeom>
          <a:solidFill>
            <a:srgbClr val="284563"/>
          </a:solidFill>
          <a:ln>
            <a:noFill/>
          </a:ln>
        </p:spPr>
        <p:txBody>
          <a:bodyPr vert="horz" lIns="64002" tIns="64002" rIns="64002" bIns="32001"/>
          <a:lstStyle>
            <a:lvl1pPr marL="80002"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2465586" y="3610233"/>
            <a:ext cx="6318250" cy="889000"/>
          </a:xfrm>
          <a:prstGeom prst="rect">
            <a:avLst/>
          </a:prstGeom>
        </p:spPr>
        <p:txBody>
          <a:bodyPr vert="horz" lIns="64002" tIns="32001" rIns="64002" bIns="32001"/>
          <a:lstStyle>
            <a:lvl1pPr marL="124448" indent="-124448">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371061" y="4622001"/>
            <a:ext cx="2000250" cy="889000"/>
          </a:xfrm>
          <a:prstGeom prst="rect">
            <a:avLst/>
          </a:prstGeom>
          <a:solidFill>
            <a:srgbClr val="284563"/>
          </a:solidFill>
          <a:ln>
            <a:noFill/>
          </a:ln>
        </p:spPr>
        <p:txBody>
          <a:bodyPr vert="horz" lIns="64002" tIns="64002" rIns="64002" bIns="32001"/>
          <a:lstStyle>
            <a:lvl1pPr marL="80002"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2465586" y="4622001"/>
            <a:ext cx="6318250" cy="889000"/>
          </a:xfrm>
          <a:prstGeom prst="rect">
            <a:avLst/>
          </a:prstGeom>
        </p:spPr>
        <p:txBody>
          <a:bodyPr vert="horz" lIns="64002" tIns="32001" rIns="64002" bIns="32001"/>
          <a:lstStyle>
            <a:lvl1pPr marL="124448" indent="-124448">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828338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2505274" y="1775354"/>
            <a:ext cx="6271698" cy="4405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6" y="454717"/>
            <a:ext cx="7511751" cy="1320637"/>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8" y="2570269"/>
            <a:ext cx="2074863" cy="2692399"/>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568774" y="1821450"/>
            <a:ext cx="5075039" cy="550333"/>
          </a:xfrm>
          <a:prstGeom prst="rect">
            <a:avLst/>
          </a:prstGeom>
        </p:spPr>
        <p:txBody>
          <a:bodyPr vert="horz" lIns="64002" tIns="32001" rIns="64002" bIns="32001"/>
          <a:lstStyle>
            <a:lvl1pPr marL="0" indent="0">
              <a:buFontTx/>
              <a:buNone/>
              <a:defRPr sz="1500" b="1">
                <a:solidFill>
                  <a:srgbClr val="FFFFFE"/>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2633215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7" y="2562283"/>
            <a:ext cx="2807968" cy="3418417"/>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3" y="1821450"/>
            <a:ext cx="2804793"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9" y="1821450"/>
            <a:ext cx="2786895" cy="740833"/>
          </a:xfrm>
          <a:prstGeom prst="rect">
            <a:avLst/>
          </a:prstGeom>
        </p:spPr>
        <p:txBody>
          <a:bodyPr vert="horz" lIns="64002" tIns="32001" rIns="64002" bIns="32001"/>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2" tIns="32001" rIns="64002" bIns="32001"/>
          <a:lstStyle>
            <a:lvl1pPr marL="0" indent="0">
              <a:buFontTx/>
              <a:buNone/>
              <a:defRPr sz="15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9" y="2562283"/>
            <a:ext cx="2786895" cy="3418417"/>
          </a:xfrm>
          <a:prstGeom prst="rect">
            <a:avLst/>
          </a:prstGeom>
        </p:spPr>
        <p:txBody>
          <a:bodyPr vert="horz" lIns="64002" tIns="32001" rIns="64002" bIns="32001"/>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2" tIns="32001" rIns="64002" bIns="32001"/>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9"/>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05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4008" tIns="32004" rIns="64008" bIns="32004"/>
          <a:lstStyle>
            <a:lvl1pPr algn="l">
              <a:defRPr sz="3800"/>
            </a:lvl1pPr>
          </a:lstStyle>
          <a:p>
            <a:r>
              <a:rPr lang="en-US" dirty="0"/>
              <a:t>Click to edit master title style</a:t>
            </a:r>
          </a:p>
        </p:txBody>
      </p:sp>
      <p:sp>
        <p:nvSpPr>
          <p:cNvPr id="3" name="Date Placeholder 2"/>
          <p:cNvSpPr>
            <a:spLocks noGrp="1"/>
          </p:cNvSpPr>
          <p:nvPr>
            <p:ph type="dt" sz="half" idx="10"/>
          </p:nvPr>
        </p:nvSpPr>
        <p:spPr>
          <a:xfrm>
            <a:off x="298450" y="6356351"/>
            <a:ext cx="865747" cy="365125"/>
          </a:xfrm>
          <a:prstGeom prst="rect">
            <a:avLst/>
          </a:prstGeom>
        </p:spPr>
        <p:txBody>
          <a:bodyPr lIns="64008" tIns="32004" rIns="64008" bIns="32004"/>
          <a:lstStyle/>
          <a:p>
            <a:endParaRPr lang="en-US" dirty="0"/>
          </a:p>
        </p:txBody>
      </p:sp>
      <p:sp>
        <p:nvSpPr>
          <p:cNvPr id="4" name="Footer Placeholder 3"/>
          <p:cNvSpPr>
            <a:spLocks noGrp="1"/>
          </p:cNvSpPr>
          <p:nvPr>
            <p:ph type="ftr" sz="quarter" idx="11"/>
          </p:nvPr>
        </p:nvSpPr>
        <p:spPr>
          <a:xfrm>
            <a:off x="1164197" y="6356351"/>
            <a:ext cx="4696853" cy="365125"/>
          </a:xfrm>
          <a:prstGeom prst="rect">
            <a:avLst/>
          </a:prstGeom>
        </p:spPr>
        <p:txBody>
          <a:bodyPr lIns="64008" tIns="32004" rIns="64008" bIns="32004"/>
          <a:lstStyle/>
          <a:p>
            <a:r>
              <a:rPr lang="en-US" dirty="0"/>
              <a:t>03/06/2018</a:t>
            </a:r>
          </a:p>
        </p:txBody>
      </p:sp>
      <p:sp>
        <p:nvSpPr>
          <p:cNvPr id="5" name="Slide Number Placeholder 4"/>
          <p:cNvSpPr>
            <a:spLocks noGrp="1"/>
          </p:cNvSpPr>
          <p:nvPr>
            <p:ph type="sldNum" sz="quarter" idx="12"/>
          </p:nvPr>
        </p:nvSpPr>
        <p:spPr>
          <a:xfrm>
            <a:off x="6727825" y="6356351"/>
            <a:ext cx="2133600" cy="365125"/>
          </a:xfrm>
          <a:prstGeom prst="rect">
            <a:avLst/>
          </a:prstGeom>
        </p:spPr>
        <p:txBody>
          <a:bodyPr lIns="64008" tIns="32004" rIns="64008" bIns="32004"/>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7" name="Straight Connector 6"/>
          <p:cNvCxnSpPr/>
          <p:nvPr userDrawn="1"/>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p>
        </p:txBody>
      </p:sp>
    </p:spTree>
    <p:extLst>
      <p:ext uri="{BB962C8B-B14F-4D97-AF65-F5344CB8AC3E}">
        <p14:creationId xmlns:p14="http://schemas.microsoft.com/office/powerpoint/2010/main" val="3307359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7" y="2562283"/>
            <a:ext cx="2807968" cy="3418417"/>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3" y="1821450"/>
            <a:ext cx="2804793"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9" y="1821450"/>
            <a:ext cx="2786895" cy="740833"/>
          </a:xfrm>
          <a:prstGeom prst="rect">
            <a:avLst/>
          </a:prstGeom>
        </p:spPr>
        <p:txBody>
          <a:bodyPr vert="horz" lIns="64002" tIns="32001" rIns="64002" bIns="32001"/>
          <a:lstStyle>
            <a:lvl1pPr marL="0" indent="0">
              <a:buFontTx/>
              <a:buNone/>
              <a:defRPr sz="1500" b="1">
                <a:solidFill>
                  <a:schemeClr val="accent1"/>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2" tIns="32001" rIns="64002" bIns="32001"/>
          <a:lstStyle>
            <a:lvl1pPr marL="0" indent="0">
              <a:buFontTx/>
              <a:buNone/>
              <a:defRPr sz="1500" b="1">
                <a:solidFill>
                  <a:schemeClr val="accent4"/>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9" y="2562283"/>
            <a:ext cx="2786895" cy="3418417"/>
          </a:xfrm>
          <a:prstGeom prst="rect">
            <a:avLst/>
          </a:prstGeom>
        </p:spPr>
        <p:txBody>
          <a:bodyPr vert="horz" lIns="64002" tIns="32001" rIns="64002" bIns="32001"/>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2" tIns="32001" rIns="64002" bIns="32001"/>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9"/>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046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7" y="454717"/>
            <a:ext cx="7539603" cy="1320637"/>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8" y="2562286"/>
            <a:ext cx="2074863" cy="2692399"/>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6" y="1775353"/>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67869"/>
            <a:ext cx="1587500" cy="1058333"/>
          </a:xfrm>
          <a:prstGeom prst="rect">
            <a:avLst/>
          </a:prstGeom>
        </p:spPr>
        <p:txBody>
          <a:bodyPr vert="horz" lIns="64002" tIns="32001" rIns="64002" bIns="32001"/>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4045149" y="1867869"/>
            <a:ext cx="1587500" cy="1058333"/>
          </a:xfrm>
          <a:prstGeom prst="rect">
            <a:avLst/>
          </a:prstGeom>
        </p:spPr>
        <p:txBody>
          <a:bodyPr vert="horz" lIns="64002" tIns="32001" rIns="64002" bIns="32001"/>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5632649" y="1867869"/>
            <a:ext cx="1587500" cy="1058333"/>
          </a:xfrm>
          <a:prstGeom prst="rect">
            <a:avLst/>
          </a:prstGeom>
        </p:spPr>
        <p:txBody>
          <a:bodyPr vert="horz" lIns="64002" tIns="32001" rIns="64002" bIns="32001"/>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7220149" y="1867869"/>
            <a:ext cx="1641276" cy="1058333"/>
          </a:xfrm>
          <a:prstGeom prst="rect">
            <a:avLst/>
          </a:prstGeom>
        </p:spPr>
        <p:txBody>
          <a:bodyPr vert="horz" lIns="64002" tIns="32001" rIns="64002" bIns="32001"/>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2415788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7" y="454717"/>
            <a:ext cx="7539603" cy="1321960"/>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4821917"/>
            <a:ext cx="4186238" cy="1488018"/>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8461376"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6679"/>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70086" y="4773084"/>
            <a:ext cx="411162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4627563" y="4821919"/>
            <a:ext cx="4156274" cy="1471083"/>
          </a:xfrm>
          <a:prstGeom prst="rect">
            <a:avLst/>
          </a:prstGeom>
        </p:spPr>
        <p:txBody>
          <a:bodyPr vert="horz" lIns="64002" tIns="32001" rIns="64002" bIns="32001"/>
          <a:lstStyle>
            <a:lvl1pPr marL="124448" indent="-124448">
              <a:tabLst/>
              <a:defRPr sz="1500">
                <a:solidFill>
                  <a:srgbClr val="141313"/>
                </a:solidFill>
              </a:defRPr>
            </a:lvl1pPr>
            <a:lvl2pPr marL="320008" indent="-195560">
              <a:defRPr sz="1500">
                <a:solidFill>
                  <a:srgbClr val="141313"/>
                </a:solidFill>
              </a:defRPr>
            </a:lvl2pPr>
            <a:lvl3pPr>
              <a:defRPr sz="1500">
                <a:solidFill>
                  <a:srgbClr val="141313"/>
                </a:solidFill>
              </a:defRPr>
            </a:lvl3pPr>
            <a:lvl4pPr>
              <a:defRPr sz="1500">
                <a:solidFill>
                  <a:srgbClr val="141313"/>
                </a:solidFill>
              </a:defRPr>
            </a:lvl4pPr>
            <a:lvl5pPr>
              <a:defRPr sz="15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4627562" y="4771762"/>
            <a:ext cx="4156274"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235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53"/>
            <a:ext cx="6326188" cy="249293"/>
          </a:xfrm>
          <a:prstGeom prst="rect">
            <a:avLst/>
          </a:prstGeom>
          <a:noFill/>
        </p:spPr>
        <p:txBody>
          <a:bodyPr wrap="square" lIns="64002" tIns="32001" rIns="64002" bIns="32001" rtlCol="0">
            <a:spAutoFit/>
          </a:bodyPr>
          <a:lstStyle/>
          <a:p>
            <a:pPr defTabSz="457131"/>
            <a:r>
              <a:rPr lang="en-US" sz="600" dirty="0">
                <a:solidFill>
                  <a:srgbClr val="141313"/>
                </a:solidFill>
              </a:rPr>
              <a:t>© 2017 Conduent Business Services, LLC. All rights reserved. Conduent and Conduent Agile Star are trademarks of Conduent Business Services, LLC in the United States and/or other countries.</a:t>
            </a:r>
            <a:endParaRPr lang="en-US" sz="600" dirty="0">
              <a:solidFill>
                <a:srgbClr val="141313"/>
              </a:solidFill>
              <a:cs typeface="Arial"/>
            </a:endParaRPr>
          </a:p>
        </p:txBody>
      </p:sp>
      <p:sp>
        <p:nvSpPr>
          <p:cNvPr id="4" name="Rectangle 3"/>
          <p:cNvSpPr/>
          <p:nvPr userDrawn="1"/>
        </p:nvSpPr>
        <p:spPr>
          <a:xfrm>
            <a:off x="7770572" y="194950"/>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srgbClr val="FFFFFE"/>
              </a:solidFill>
            </a:endParaRPr>
          </a:p>
        </p:txBody>
      </p:sp>
    </p:spTree>
    <p:extLst>
      <p:ext uri="{BB962C8B-B14F-4D97-AF65-F5344CB8AC3E}">
        <p14:creationId xmlns:p14="http://schemas.microsoft.com/office/powerpoint/2010/main" val="7456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51"/>
            <a:ext cx="6326188" cy="156966"/>
          </a:xfrm>
          <a:prstGeom prst="rect">
            <a:avLst/>
          </a:prstGeom>
          <a:noFill/>
        </p:spPr>
        <p:txBody>
          <a:bodyPr wrap="square" lIns="64008" tIns="32004" rIns="64008" bIns="32004" rtlCol="0">
            <a:spAutoFit/>
          </a:bodyPr>
          <a:lstStyle/>
          <a:p>
            <a:r>
              <a:rPr lang="en-US" sz="6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600" dirty="0">
              <a:solidFill>
                <a:srgbClr val="141313"/>
              </a:solidFill>
              <a:latin typeface="Arial"/>
              <a:cs typeface="Arial"/>
            </a:endParaRPr>
          </a:p>
        </p:txBody>
      </p:sp>
      <p:sp>
        <p:nvSpPr>
          <p:cNvPr id="4" name="Rectangle 3"/>
          <p:cNvSpPr/>
          <p:nvPr userDrawn="1"/>
        </p:nvSpPr>
        <p:spPr>
          <a:xfrm>
            <a:off x="7770572" y="194949"/>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solidFill>
                <a:srgbClr val="FFFFFE"/>
              </a:solidFill>
            </a:endParaRPr>
          </a:p>
        </p:txBody>
      </p:sp>
    </p:spTree>
    <p:extLst>
      <p:ext uri="{BB962C8B-B14F-4D97-AF65-F5344CB8AC3E}">
        <p14:creationId xmlns:p14="http://schemas.microsoft.com/office/powerpoint/2010/main" val="47333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6858000"/>
          </a:xfrm>
          <a:prstGeom prst="rect">
            <a:avLst/>
          </a:prstGeom>
          <a:solidFill>
            <a:srgbClr val="AAAFB9"/>
          </a:solidFill>
        </p:spPr>
        <p:txBody>
          <a:bodyPr lIns="64008" tIns="32004" rIns="64008" bIns="32004">
            <a:normAutofit/>
          </a:bodyPr>
          <a:lstStyle>
            <a:lvl1pPr>
              <a:buFontTx/>
              <a:buNone/>
              <a:defRPr sz="13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330200" y="4328583"/>
            <a:ext cx="4052998" cy="603250"/>
          </a:xfrm>
          <a:prstGeom prst="rect">
            <a:avLst/>
          </a:prstGeom>
        </p:spPr>
        <p:txBody>
          <a:bodyPr lIns="64008" tIns="32004" rIns="64008" bIns="32004" anchor="t">
            <a:noAutofit/>
          </a:bodyPr>
          <a:lstStyle>
            <a:lvl1pPr marL="160020" indent="-160020">
              <a:spcBef>
                <a:spcPts val="0"/>
              </a:spcBef>
              <a:spcAft>
                <a:spcPts val="280"/>
              </a:spcAft>
              <a:buFontTx/>
              <a:buNone/>
              <a:defRPr sz="1100" b="1">
                <a:solidFill>
                  <a:srgbClr val="FFFFFE"/>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09562" y="2381250"/>
            <a:ext cx="4341813" cy="1143000"/>
          </a:xfrm>
          <a:prstGeom prst="rect">
            <a:avLst/>
          </a:prstGeom>
        </p:spPr>
        <p:txBody>
          <a:bodyPr lIns="64008" tIns="32004" rIns="64008" bIns="32004" anchor="b">
            <a:noAutofit/>
          </a:bodyPr>
          <a:lstStyle>
            <a:lvl1pPr algn="l">
              <a:lnSpc>
                <a:spcPts val="3808"/>
              </a:lnSpc>
              <a:defRPr sz="38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317500" y="3564466"/>
            <a:ext cx="4341813" cy="579967"/>
          </a:xfrm>
          <a:prstGeom prst="rect">
            <a:avLst/>
          </a:prstGeom>
        </p:spPr>
        <p:txBody>
          <a:bodyPr lIns="64008" tIns="32004" rIns="64008" bIns="32004">
            <a:noAutofit/>
          </a:bodyPr>
          <a:lstStyle>
            <a:lvl1pPr marL="0" indent="0" algn="l">
              <a:buNone/>
              <a:defRPr sz="1800">
                <a:solidFill>
                  <a:srgbClr val="FFFFFF"/>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262331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lIns="64008" tIns="32004" rIns="64008" bIns="32004" anchor="t">
            <a:noAutofit/>
          </a:bodyPr>
          <a:lstStyle>
            <a:lvl1pPr marL="160020" indent="-160020">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134916" y="2984500"/>
            <a:ext cx="3600847"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152775" y="4169833"/>
            <a:ext cx="3598863" cy="579967"/>
          </a:xfrm>
          <a:prstGeom prst="rect">
            <a:avLst/>
          </a:prstGeom>
        </p:spPr>
        <p:txBody>
          <a:bodyPr lIns="64008" tIns="32004" rIns="64008" bIns="32004">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5" name="Freeform 14"/>
          <p:cNvSpPr>
            <a:spLocks/>
          </p:cNvSpPr>
          <p:nvPr userDrawn="1"/>
        </p:nvSpPr>
        <p:spPr>
          <a:xfrm>
            <a:off x="32355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pic>
        <p:nvPicPr>
          <p:cNvPr id="9" name="Picture 8" descr="conduent_logo_black.eps"/>
          <p:cNvPicPr>
            <a:picLocks noChangeAspect="1"/>
          </p:cNvPicPr>
          <p:nvPr userDrawn="1"/>
        </p:nvPicPr>
        <p:blipFill>
          <a:blip r:embed="rId3"/>
          <a:stretch>
            <a:fillRect/>
          </a:stretch>
        </p:blipFill>
        <p:spPr>
          <a:xfrm>
            <a:off x="7380740" y="323667"/>
            <a:ext cx="1408693" cy="484457"/>
          </a:xfrm>
          <a:prstGeom prst="rect">
            <a:avLst/>
          </a:prstGeom>
        </p:spPr>
      </p:pic>
    </p:spTree>
    <p:extLst>
      <p:ext uri="{BB962C8B-B14F-4D97-AF65-F5344CB8AC3E}">
        <p14:creationId xmlns:p14="http://schemas.microsoft.com/office/powerpoint/2010/main" val="166907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5533781" y="5975798"/>
            <a:ext cx="3314856"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a:ln>
            <a:noFill/>
          </a:ln>
        </p:spPr>
        <p:txBody>
          <a:bodyPr lIns="64008" tIns="32004" rIns="64008" bIns="32004">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25437" y="5492750"/>
            <a:ext cx="5567363" cy="579967"/>
          </a:xfrm>
          <a:prstGeom prst="rect">
            <a:avLst/>
          </a:prstGeom>
        </p:spPr>
        <p:txBody>
          <a:bodyPr lIns="64008" tIns="32004" rIns="64008" bIns="32004">
            <a:noAutofit/>
          </a:bodyPr>
          <a:lstStyle>
            <a:lvl1pPr marL="0" indent="0" algn="l">
              <a:buNone/>
              <a:defRPr sz="1800">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378024" y="457200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48266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4572000"/>
            <a:ext cx="9144000" cy="2286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11" name="Content Placeholder 17"/>
          <p:cNvSpPr>
            <a:spLocks noGrp="1"/>
          </p:cNvSpPr>
          <p:nvPr>
            <p:ph sz="quarter" idx="14" hasCustomPrompt="1"/>
          </p:nvPr>
        </p:nvSpPr>
        <p:spPr>
          <a:xfrm>
            <a:off x="5533781" y="5975798"/>
            <a:ext cx="3314856"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FFFFFE"/>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p:spPr>
        <p:txBody>
          <a:bodyPr lIns="64008" tIns="32004" rIns="64008" bIns="32004">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8" tIns="32004" rIns="64008" bIns="32004" anchor="b">
            <a:noAutofit/>
          </a:bodyPr>
          <a:lstStyle>
            <a:lvl1pPr algn="l">
              <a:lnSpc>
                <a:spcPts val="3808"/>
              </a:lnSpc>
              <a:defRPr sz="38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325437" y="5492750"/>
            <a:ext cx="5567363" cy="579967"/>
          </a:xfrm>
          <a:prstGeom prst="rect">
            <a:avLst/>
          </a:prstGeom>
        </p:spPr>
        <p:txBody>
          <a:bodyPr lIns="64008" tIns="32004" rIns="64008" bIns="32004">
            <a:noAutofit/>
          </a:bodyPr>
          <a:lstStyle>
            <a:lvl1pPr marL="0" indent="0" algn="l">
              <a:buNone/>
              <a:defRPr sz="1800">
                <a:solidFill>
                  <a:srgbClr val="FFFFFE"/>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457200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1320706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image" Target="../media/image2.emf"/><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2.emf"/><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298450" y="6356351"/>
            <a:ext cx="865747" cy="365125"/>
          </a:xfrm>
          <a:prstGeom prst="rect">
            <a:avLst/>
          </a:prstGeom>
        </p:spPr>
        <p:txBody>
          <a:bodyPr vert="horz" lIns="91435" tIns="45718" rIns="91435" bIns="45718" rtlCol="0" anchor="ctr"/>
          <a:lstStyle>
            <a:lvl1pPr algn="l">
              <a:defRPr sz="700">
                <a:solidFill>
                  <a:srgbClr val="AAAFB9"/>
                </a:solidFill>
                <a:latin typeface="Arial"/>
                <a:cs typeface="Arial"/>
              </a:defRPr>
            </a:lvl1pPr>
          </a:lstStyle>
          <a:p>
            <a:pPr defTabSz="457177"/>
            <a:endParaRPr lang="en-US" dirty="0"/>
          </a:p>
        </p:txBody>
      </p:sp>
      <p:sp>
        <p:nvSpPr>
          <p:cNvPr id="8" name="Footer Placeholder 4"/>
          <p:cNvSpPr>
            <a:spLocks noGrp="1"/>
          </p:cNvSpPr>
          <p:nvPr>
            <p:ph type="ftr" sz="quarter" idx="3"/>
          </p:nvPr>
        </p:nvSpPr>
        <p:spPr>
          <a:xfrm>
            <a:off x="1164197" y="6356351"/>
            <a:ext cx="4696853" cy="365125"/>
          </a:xfrm>
          <a:prstGeom prst="rect">
            <a:avLst/>
          </a:prstGeom>
        </p:spPr>
        <p:txBody>
          <a:bodyPr vert="horz" lIns="91435" tIns="45718" rIns="91435" bIns="45718" rtlCol="0" anchor="ctr"/>
          <a:lstStyle>
            <a:lvl1pPr algn="l">
              <a:defRPr sz="700">
                <a:solidFill>
                  <a:srgbClr val="AAAFB9"/>
                </a:solidFill>
                <a:latin typeface="Arial"/>
                <a:cs typeface="Arial"/>
              </a:defRPr>
            </a:lvl1pPr>
          </a:lstStyle>
          <a:p>
            <a:pPr defTabSz="457177"/>
            <a:r>
              <a:rPr lang="en-US" dirty="0"/>
              <a:t>03/06/2018</a:t>
            </a:r>
          </a:p>
        </p:txBody>
      </p:sp>
      <p:sp>
        <p:nvSpPr>
          <p:cNvPr id="9" name="Slide Number Placeholder 5"/>
          <p:cNvSpPr>
            <a:spLocks noGrp="1"/>
          </p:cNvSpPr>
          <p:nvPr>
            <p:ph type="sldNum" sz="quarter" idx="4"/>
          </p:nvPr>
        </p:nvSpPr>
        <p:spPr>
          <a:xfrm>
            <a:off x="6727825" y="6356351"/>
            <a:ext cx="2133600" cy="365125"/>
          </a:xfrm>
          <a:prstGeom prst="rect">
            <a:avLst/>
          </a:prstGeom>
        </p:spPr>
        <p:txBody>
          <a:bodyPr vert="horz" lIns="91435" tIns="45718" rIns="91435" bIns="45718" rtlCol="0" anchor="ctr"/>
          <a:lstStyle>
            <a:lvl1pPr algn="r">
              <a:defRPr sz="700">
                <a:solidFill>
                  <a:srgbClr val="AAAFB9"/>
                </a:solidFill>
                <a:latin typeface="Arial"/>
                <a:cs typeface="Arial"/>
              </a:defRPr>
            </a:lvl1pPr>
          </a:lstStyle>
          <a:p>
            <a:pPr defTabSz="457177"/>
            <a:fld id="{CACB3E39-5571-0247-86B7-EF41C2ABA1DB}" type="slidenum">
              <a:rPr lang="en-US" smtClean="0"/>
              <a:pPr defTabSz="457177"/>
              <a:t>‹#›</a:t>
            </a:fld>
            <a:endParaRPr lang="en-US" dirty="0"/>
          </a:p>
        </p:txBody>
      </p:sp>
      <p:pic>
        <p:nvPicPr>
          <p:cNvPr id="10" name="Picture 9" descr="conduent_logo_black.eps"/>
          <p:cNvPicPr>
            <a:picLocks noChangeAspect="1"/>
          </p:cNvPicPr>
          <p:nvPr/>
        </p:nvPicPr>
        <p:blipFill>
          <a:blip r:embed="rId21"/>
          <a:stretch>
            <a:fillRect/>
          </a:stretch>
        </p:blipFill>
        <p:spPr>
          <a:xfrm>
            <a:off x="7833740" y="387168"/>
            <a:ext cx="955693" cy="328668"/>
          </a:xfrm>
          <a:prstGeom prst="rect">
            <a:avLst/>
          </a:prstGeom>
        </p:spPr>
      </p:pic>
    </p:spTree>
    <p:extLst>
      <p:ext uri="{BB962C8B-B14F-4D97-AF65-F5344CB8AC3E}">
        <p14:creationId xmlns:p14="http://schemas.microsoft.com/office/powerpoint/2010/main" val="72229575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p:hf sldNum="0" hdr="0" ftr="0" dt="0"/>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3" indent="-228589"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7" indent="-228589"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298452" y="6356353"/>
            <a:ext cx="865747" cy="365125"/>
          </a:xfrm>
          <a:prstGeom prst="rect">
            <a:avLst/>
          </a:prstGeom>
        </p:spPr>
        <p:txBody>
          <a:bodyPr vert="horz" lIns="91426" tIns="45714" rIns="91426" bIns="45714" rtlCol="0" anchor="ctr"/>
          <a:lstStyle>
            <a:lvl1pPr algn="l">
              <a:defRPr sz="700">
                <a:solidFill>
                  <a:srgbClr val="AAAFB9"/>
                </a:solidFill>
                <a:latin typeface="Arial"/>
                <a:cs typeface="Arial"/>
              </a:defRPr>
            </a:lvl1pPr>
          </a:lstStyle>
          <a:p>
            <a:pPr defTabSz="457131"/>
            <a:endParaRPr lang="en-US" dirty="0"/>
          </a:p>
        </p:txBody>
      </p:sp>
      <p:sp>
        <p:nvSpPr>
          <p:cNvPr id="8" name="Footer Placeholder 4"/>
          <p:cNvSpPr>
            <a:spLocks noGrp="1"/>
          </p:cNvSpPr>
          <p:nvPr>
            <p:ph type="ftr" sz="quarter" idx="3"/>
          </p:nvPr>
        </p:nvSpPr>
        <p:spPr>
          <a:xfrm>
            <a:off x="1164198" y="6356353"/>
            <a:ext cx="4696853" cy="365125"/>
          </a:xfrm>
          <a:prstGeom prst="rect">
            <a:avLst/>
          </a:prstGeom>
        </p:spPr>
        <p:txBody>
          <a:bodyPr vert="horz" lIns="91426" tIns="45714" rIns="91426" bIns="45714" rtlCol="0" anchor="ctr"/>
          <a:lstStyle>
            <a:lvl1pPr algn="l">
              <a:defRPr sz="700">
                <a:solidFill>
                  <a:srgbClr val="AAAFB9"/>
                </a:solidFill>
                <a:latin typeface="Arial"/>
                <a:cs typeface="Arial"/>
              </a:defRPr>
            </a:lvl1pPr>
          </a:lstStyle>
          <a:p>
            <a:pPr defTabSz="457131"/>
            <a:r>
              <a:rPr lang="en-US" dirty="0"/>
              <a:t>03/06/2018</a:t>
            </a:r>
          </a:p>
        </p:txBody>
      </p:sp>
      <p:sp>
        <p:nvSpPr>
          <p:cNvPr id="9" name="Slide Number Placeholder 5"/>
          <p:cNvSpPr>
            <a:spLocks noGrp="1"/>
          </p:cNvSpPr>
          <p:nvPr>
            <p:ph type="sldNum" sz="quarter" idx="4"/>
          </p:nvPr>
        </p:nvSpPr>
        <p:spPr>
          <a:xfrm>
            <a:off x="6727825" y="6356353"/>
            <a:ext cx="2133600" cy="365125"/>
          </a:xfrm>
          <a:prstGeom prst="rect">
            <a:avLst/>
          </a:prstGeom>
        </p:spPr>
        <p:txBody>
          <a:bodyPr vert="horz" lIns="91426" tIns="45714" rIns="91426" bIns="45714" rtlCol="0" anchor="ctr"/>
          <a:lstStyle>
            <a:lvl1pPr algn="r">
              <a:defRPr sz="700">
                <a:solidFill>
                  <a:srgbClr val="AAAFB9"/>
                </a:solidFill>
                <a:latin typeface="Arial"/>
                <a:cs typeface="Arial"/>
              </a:defRPr>
            </a:lvl1pPr>
          </a:lstStyle>
          <a:p>
            <a:pPr defTabSz="457131"/>
            <a:fld id="{CACB3E39-5571-0247-86B7-EF41C2ABA1DB}" type="slidenum">
              <a:rPr lang="en-US" smtClean="0"/>
              <a:pPr defTabSz="457131"/>
              <a:t>‹#›</a:t>
            </a:fld>
            <a:endParaRPr lang="en-US" dirty="0"/>
          </a:p>
        </p:txBody>
      </p:sp>
      <p:pic>
        <p:nvPicPr>
          <p:cNvPr id="10" name="Picture 9" descr="conduent_logo_black.eps"/>
          <p:cNvPicPr>
            <a:picLocks noChangeAspect="1"/>
          </p:cNvPicPr>
          <p:nvPr/>
        </p:nvPicPr>
        <p:blipFill>
          <a:blip r:embed="rId21"/>
          <a:stretch>
            <a:fillRect/>
          </a:stretch>
        </p:blipFill>
        <p:spPr>
          <a:xfrm>
            <a:off x="7833742" y="387168"/>
            <a:ext cx="955693" cy="328668"/>
          </a:xfrm>
          <a:prstGeom prst="rect">
            <a:avLst/>
          </a:prstGeom>
        </p:spPr>
      </p:pic>
    </p:spTree>
    <p:extLst>
      <p:ext uri="{BB962C8B-B14F-4D97-AF65-F5344CB8AC3E}">
        <p14:creationId xmlns:p14="http://schemas.microsoft.com/office/powerpoint/2010/main" val="21370540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sldNum="0" hdr="0" ftr="0" dt="0"/>
  <p:txStyles>
    <p:titleStyle>
      <a:lvl1pPr algn="ctr" defTabSz="457131" rtl="0" eaLnBrk="1" latinLnBrk="0" hangingPunct="1">
        <a:spcBef>
          <a:spcPct val="0"/>
        </a:spcBef>
        <a:buNone/>
        <a:defRPr sz="4400" kern="1200">
          <a:solidFill>
            <a:schemeClr val="tx1"/>
          </a:solidFill>
          <a:latin typeface="+mj-lt"/>
          <a:ea typeface="+mj-ea"/>
          <a:cs typeface="+mj-cs"/>
        </a:defRPr>
      </a:lvl1pPr>
    </p:titleStyle>
    <p:bodyStyle>
      <a:lvl1pPr marL="342849" indent="-342849" algn="l" defTabSz="457131" rtl="0" eaLnBrk="1" latinLnBrk="0" hangingPunct="1">
        <a:spcBef>
          <a:spcPct val="20000"/>
        </a:spcBef>
        <a:buFont typeface="Arial"/>
        <a:buChar char="•"/>
        <a:defRPr sz="3200" kern="1200">
          <a:solidFill>
            <a:schemeClr val="tx1"/>
          </a:solidFill>
          <a:latin typeface="+mn-lt"/>
          <a:ea typeface="+mn-ea"/>
          <a:cs typeface="+mn-cs"/>
        </a:defRPr>
      </a:lvl1pPr>
      <a:lvl2pPr marL="742839" indent="-285708" algn="l" defTabSz="457131" rtl="0" eaLnBrk="1" latinLnBrk="0" hangingPunct="1">
        <a:spcBef>
          <a:spcPct val="20000"/>
        </a:spcBef>
        <a:buFont typeface="Arial"/>
        <a:buChar char="–"/>
        <a:defRPr sz="2800" kern="1200">
          <a:solidFill>
            <a:schemeClr val="tx1"/>
          </a:solidFill>
          <a:latin typeface="+mn-lt"/>
          <a:ea typeface="+mn-ea"/>
          <a:cs typeface="+mn-cs"/>
        </a:defRPr>
      </a:lvl2pPr>
      <a:lvl3pPr marL="1142829" indent="-228565" algn="l" defTabSz="457131" rtl="0" eaLnBrk="1" latinLnBrk="0" hangingPunct="1">
        <a:spcBef>
          <a:spcPct val="20000"/>
        </a:spcBef>
        <a:buFont typeface="Arial"/>
        <a:buChar char="•"/>
        <a:defRPr sz="2400" kern="1200">
          <a:solidFill>
            <a:schemeClr val="tx1"/>
          </a:solidFill>
          <a:latin typeface="+mn-lt"/>
          <a:ea typeface="+mn-ea"/>
          <a:cs typeface="+mn-cs"/>
        </a:defRPr>
      </a:lvl3pPr>
      <a:lvl4pPr marL="1599960" indent="-228565" algn="l" defTabSz="457131" rtl="0" eaLnBrk="1" latinLnBrk="0" hangingPunct="1">
        <a:spcBef>
          <a:spcPct val="20000"/>
        </a:spcBef>
        <a:buFont typeface="Arial"/>
        <a:buChar char="–"/>
        <a:defRPr sz="2000" kern="1200">
          <a:solidFill>
            <a:schemeClr val="tx1"/>
          </a:solidFill>
          <a:latin typeface="+mn-lt"/>
          <a:ea typeface="+mn-ea"/>
          <a:cs typeface="+mn-cs"/>
        </a:defRPr>
      </a:lvl4pPr>
      <a:lvl5pPr marL="2057091" indent="-228565" algn="l" defTabSz="457131" rtl="0" eaLnBrk="1" latinLnBrk="0" hangingPunct="1">
        <a:spcBef>
          <a:spcPct val="20000"/>
        </a:spcBef>
        <a:buFont typeface="Arial"/>
        <a:buChar char="»"/>
        <a:defRPr sz="2000" kern="1200">
          <a:solidFill>
            <a:schemeClr val="tx1"/>
          </a:solidFill>
          <a:latin typeface="+mn-lt"/>
          <a:ea typeface="+mn-ea"/>
          <a:cs typeface="+mn-cs"/>
        </a:defRPr>
      </a:lvl5pPr>
      <a:lvl6pPr marL="2514222" indent="-228565"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4" indent="-228565"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6" indent="-228565"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17" indent="-228565" algn="l" defTabSz="4571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1" rtl="0" eaLnBrk="1" latinLnBrk="0" hangingPunct="1">
        <a:defRPr sz="1800" kern="1200">
          <a:solidFill>
            <a:schemeClr val="tx1"/>
          </a:solidFill>
          <a:latin typeface="+mn-lt"/>
          <a:ea typeface="+mn-ea"/>
          <a:cs typeface="+mn-cs"/>
        </a:defRPr>
      </a:lvl1pPr>
      <a:lvl2pPr marL="457131" algn="l" defTabSz="457131" rtl="0" eaLnBrk="1" latinLnBrk="0" hangingPunct="1">
        <a:defRPr sz="1800" kern="1200">
          <a:solidFill>
            <a:schemeClr val="tx1"/>
          </a:solidFill>
          <a:latin typeface="+mn-lt"/>
          <a:ea typeface="+mn-ea"/>
          <a:cs typeface="+mn-cs"/>
        </a:defRPr>
      </a:lvl2pPr>
      <a:lvl3pPr marL="914263" algn="l" defTabSz="457131" rtl="0" eaLnBrk="1" latinLnBrk="0" hangingPunct="1">
        <a:defRPr sz="1800" kern="1200">
          <a:solidFill>
            <a:schemeClr val="tx1"/>
          </a:solidFill>
          <a:latin typeface="+mn-lt"/>
          <a:ea typeface="+mn-ea"/>
          <a:cs typeface="+mn-cs"/>
        </a:defRPr>
      </a:lvl3pPr>
      <a:lvl4pPr marL="1371395" algn="l" defTabSz="457131" rtl="0" eaLnBrk="1" latinLnBrk="0" hangingPunct="1">
        <a:defRPr sz="1800" kern="1200">
          <a:solidFill>
            <a:schemeClr val="tx1"/>
          </a:solidFill>
          <a:latin typeface="+mn-lt"/>
          <a:ea typeface="+mn-ea"/>
          <a:cs typeface="+mn-cs"/>
        </a:defRPr>
      </a:lvl4pPr>
      <a:lvl5pPr marL="1828527" algn="l" defTabSz="457131" rtl="0" eaLnBrk="1" latinLnBrk="0" hangingPunct="1">
        <a:defRPr sz="1800" kern="1200">
          <a:solidFill>
            <a:schemeClr val="tx1"/>
          </a:solidFill>
          <a:latin typeface="+mn-lt"/>
          <a:ea typeface="+mn-ea"/>
          <a:cs typeface="+mn-cs"/>
        </a:defRPr>
      </a:lvl5pPr>
      <a:lvl6pPr marL="2285658" algn="l" defTabSz="457131" rtl="0" eaLnBrk="1" latinLnBrk="0" hangingPunct="1">
        <a:defRPr sz="1800" kern="1200">
          <a:solidFill>
            <a:schemeClr val="tx1"/>
          </a:solidFill>
          <a:latin typeface="+mn-lt"/>
          <a:ea typeface="+mn-ea"/>
          <a:cs typeface="+mn-cs"/>
        </a:defRPr>
      </a:lvl6pPr>
      <a:lvl7pPr marL="2742789" algn="l" defTabSz="457131" rtl="0" eaLnBrk="1" latinLnBrk="0" hangingPunct="1">
        <a:defRPr sz="1800" kern="1200">
          <a:solidFill>
            <a:schemeClr val="tx1"/>
          </a:solidFill>
          <a:latin typeface="+mn-lt"/>
          <a:ea typeface="+mn-ea"/>
          <a:cs typeface="+mn-cs"/>
        </a:defRPr>
      </a:lvl7pPr>
      <a:lvl8pPr marL="3199920" algn="l" defTabSz="457131" rtl="0" eaLnBrk="1" latinLnBrk="0" hangingPunct="1">
        <a:defRPr sz="1800" kern="1200">
          <a:solidFill>
            <a:schemeClr val="tx1"/>
          </a:solidFill>
          <a:latin typeface="+mn-lt"/>
          <a:ea typeface="+mn-ea"/>
          <a:cs typeface="+mn-cs"/>
        </a:defRPr>
      </a:lvl8pPr>
      <a:lvl9pPr marL="3657051" algn="l" defTabSz="4571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nmmedicaid.portal.conduent.com/static/ProviderInformation.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www.hca.nm.gov/providers/rules-nm-administrative-code/"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hsd.nm.gov"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ca.nm.gov/" TargetMode="External"/><Relationship Id="rId9" Type="http://schemas.openxmlformats.org/officeDocument/2006/relationships/hyperlink" Target="https://www.yes.state.nm.us/yesnm/home/index"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nmmedicaid.portal.conduent.com/static/index.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0" y="2819400"/>
            <a:ext cx="5486400" cy="1143000"/>
          </a:xfrm>
        </p:spPr>
        <p:txBody>
          <a:bodyPr/>
          <a:lstStyle/>
          <a:p>
            <a:r>
              <a:rPr lang="en-US" dirty="0">
                <a:solidFill>
                  <a:schemeClr val="tx1"/>
                </a:solidFill>
                <a:latin typeface="Arial" panose="020B0604020202020204" pitchFamily="34" charset="0"/>
                <a:cs typeface="Arial" panose="020B0604020202020204" pitchFamily="34" charset="0"/>
              </a:rPr>
              <a:t>PE Determiner Portal Registration and Log on Workshop</a:t>
            </a:r>
          </a:p>
        </p:txBody>
      </p:sp>
      <p:sp>
        <p:nvSpPr>
          <p:cNvPr id="8" name="Content Placeholder 7"/>
          <p:cNvSpPr>
            <a:spLocks noGrp="1"/>
          </p:cNvSpPr>
          <p:nvPr>
            <p:ph sz="quarter" idx="14"/>
          </p:nvPr>
        </p:nvSpPr>
        <p:spPr/>
        <p:txBody>
          <a:bodyPr/>
          <a:lstStyle/>
          <a:p>
            <a:r>
              <a:rPr lang="en-US" sz="1400" dirty="0">
                <a:cs typeface="Arial" panose="020B0604020202020204" pitchFamily="34" charset="0"/>
              </a:rPr>
              <a:t>Conduent </a:t>
            </a:r>
          </a:p>
          <a:p>
            <a:r>
              <a:rPr lang="en-US" sz="1400" dirty="0">
                <a:cs typeface="Arial" panose="020B0604020202020204" pitchFamily="34" charset="0"/>
              </a:rPr>
              <a:t>Government Healthcare Solutions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5240"/>
            <a:ext cx="28575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6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48543"/>
            <a:ext cx="7705359"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7918" y="1143000"/>
            <a:ext cx="8488164" cy="512233"/>
          </a:xfrm>
        </p:spPr>
        <p:txBody>
          <a:bodyPr/>
          <a:lstStyle/>
          <a:p>
            <a:pPr algn="ctr"/>
            <a:r>
              <a:rPr lang="en-US" sz="3200" dirty="0">
                <a:latin typeface="Arial" panose="020B0604020202020204" pitchFamily="34" charset="0"/>
                <a:cs typeface="Arial" panose="020B0604020202020204" pitchFamily="34" charset="0"/>
              </a:rPr>
              <a:t>How To Register </a:t>
            </a:r>
            <a:r>
              <a:rPr lang="en-US" sz="3200" i="1" dirty="0">
                <a:latin typeface="Arial" panose="020B0604020202020204" pitchFamily="34" charset="0"/>
                <a:cs typeface="Arial" panose="020B0604020202020204" pitchFamily="34" charset="0"/>
              </a:rPr>
              <a:t>Continued</a:t>
            </a:r>
            <a:endParaRPr lang="en-US" sz="3200" dirty="0"/>
          </a:p>
        </p:txBody>
      </p:sp>
      <p:sp>
        <p:nvSpPr>
          <p:cNvPr id="4" name="object 15"/>
          <p:cNvSpPr/>
          <p:nvPr/>
        </p:nvSpPr>
        <p:spPr>
          <a:xfrm>
            <a:off x="2286000" y="4256315"/>
            <a:ext cx="1676400" cy="239486"/>
          </a:xfrm>
          <a:custGeom>
            <a:avLst/>
            <a:gdLst/>
            <a:ahLst/>
            <a:cxnLst/>
            <a:rect l="l" t="t" r="r" b="b"/>
            <a:pathLst>
              <a:path w="1371600" h="533400">
                <a:moveTo>
                  <a:pt x="0" y="266700"/>
                </a:moveTo>
                <a:lnTo>
                  <a:pt x="8977" y="223433"/>
                </a:lnTo>
                <a:lnTo>
                  <a:pt x="34966" y="182392"/>
                </a:lnTo>
                <a:lnTo>
                  <a:pt x="76555" y="144124"/>
                </a:lnTo>
                <a:lnTo>
                  <a:pt x="132331" y="109179"/>
                </a:lnTo>
                <a:lnTo>
                  <a:pt x="200882" y="78105"/>
                </a:lnTo>
                <a:lnTo>
                  <a:pt x="239506" y="64190"/>
                </a:lnTo>
                <a:lnTo>
                  <a:pt x="280793" y="51450"/>
                </a:lnTo>
                <a:lnTo>
                  <a:pt x="324568" y="39951"/>
                </a:lnTo>
                <a:lnTo>
                  <a:pt x="370654" y="29763"/>
                </a:lnTo>
                <a:lnTo>
                  <a:pt x="418873" y="20954"/>
                </a:lnTo>
                <a:lnTo>
                  <a:pt x="469050" y="13594"/>
                </a:lnTo>
                <a:lnTo>
                  <a:pt x="521008" y="7749"/>
                </a:lnTo>
                <a:lnTo>
                  <a:pt x="574570" y="3489"/>
                </a:lnTo>
                <a:lnTo>
                  <a:pt x="629559" y="883"/>
                </a:lnTo>
                <a:lnTo>
                  <a:pt x="685800" y="0"/>
                </a:lnTo>
                <a:lnTo>
                  <a:pt x="742040" y="883"/>
                </a:lnTo>
                <a:lnTo>
                  <a:pt x="797029" y="3489"/>
                </a:lnTo>
                <a:lnTo>
                  <a:pt x="850591" y="7749"/>
                </a:lnTo>
                <a:lnTo>
                  <a:pt x="902549" y="13594"/>
                </a:lnTo>
                <a:lnTo>
                  <a:pt x="952726" y="20954"/>
                </a:lnTo>
                <a:lnTo>
                  <a:pt x="1000945" y="29763"/>
                </a:lnTo>
                <a:lnTo>
                  <a:pt x="1047031" y="39951"/>
                </a:lnTo>
                <a:lnTo>
                  <a:pt x="1090806" y="51450"/>
                </a:lnTo>
                <a:lnTo>
                  <a:pt x="1132093" y="64190"/>
                </a:lnTo>
                <a:lnTo>
                  <a:pt x="1170717" y="78105"/>
                </a:lnTo>
                <a:lnTo>
                  <a:pt x="1206501" y="93124"/>
                </a:lnTo>
                <a:lnTo>
                  <a:pt x="1268841" y="126202"/>
                </a:lnTo>
                <a:lnTo>
                  <a:pt x="1317700" y="162877"/>
                </a:lnTo>
                <a:lnTo>
                  <a:pt x="1351666" y="202600"/>
                </a:lnTo>
                <a:lnTo>
                  <a:pt x="1369326" y="244822"/>
                </a:lnTo>
                <a:lnTo>
                  <a:pt x="1371600" y="266700"/>
                </a:lnTo>
                <a:lnTo>
                  <a:pt x="1369326" y="288577"/>
                </a:lnTo>
                <a:lnTo>
                  <a:pt x="1351666" y="330799"/>
                </a:lnTo>
                <a:lnTo>
                  <a:pt x="1317700" y="370522"/>
                </a:lnTo>
                <a:lnTo>
                  <a:pt x="1268841" y="407197"/>
                </a:lnTo>
                <a:lnTo>
                  <a:pt x="1206501" y="440275"/>
                </a:lnTo>
                <a:lnTo>
                  <a:pt x="1170717" y="455295"/>
                </a:lnTo>
                <a:lnTo>
                  <a:pt x="1132093" y="469209"/>
                </a:lnTo>
                <a:lnTo>
                  <a:pt x="1090806" y="481949"/>
                </a:lnTo>
                <a:lnTo>
                  <a:pt x="1047031" y="493448"/>
                </a:lnTo>
                <a:lnTo>
                  <a:pt x="1000945" y="503636"/>
                </a:lnTo>
                <a:lnTo>
                  <a:pt x="952726" y="512444"/>
                </a:lnTo>
                <a:lnTo>
                  <a:pt x="902549" y="519805"/>
                </a:lnTo>
                <a:lnTo>
                  <a:pt x="850591" y="525650"/>
                </a:lnTo>
                <a:lnTo>
                  <a:pt x="797029" y="529910"/>
                </a:lnTo>
                <a:lnTo>
                  <a:pt x="742040" y="532516"/>
                </a:lnTo>
                <a:lnTo>
                  <a:pt x="685800" y="533400"/>
                </a:lnTo>
                <a:lnTo>
                  <a:pt x="629559" y="532516"/>
                </a:lnTo>
                <a:lnTo>
                  <a:pt x="574570" y="529910"/>
                </a:lnTo>
                <a:lnTo>
                  <a:pt x="521008" y="525650"/>
                </a:lnTo>
                <a:lnTo>
                  <a:pt x="469050" y="519805"/>
                </a:lnTo>
                <a:lnTo>
                  <a:pt x="418873" y="512445"/>
                </a:lnTo>
                <a:lnTo>
                  <a:pt x="370654" y="503636"/>
                </a:lnTo>
                <a:lnTo>
                  <a:pt x="324568" y="493448"/>
                </a:lnTo>
                <a:lnTo>
                  <a:pt x="280793" y="481949"/>
                </a:lnTo>
                <a:lnTo>
                  <a:pt x="239506" y="469209"/>
                </a:lnTo>
                <a:lnTo>
                  <a:pt x="200882" y="455295"/>
                </a:lnTo>
                <a:lnTo>
                  <a:pt x="165098" y="440275"/>
                </a:lnTo>
                <a:lnTo>
                  <a:pt x="102758" y="407197"/>
                </a:lnTo>
                <a:lnTo>
                  <a:pt x="53899" y="370522"/>
                </a:lnTo>
                <a:lnTo>
                  <a:pt x="19933" y="330799"/>
                </a:lnTo>
                <a:lnTo>
                  <a:pt x="2273" y="288577"/>
                </a:lnTo>
                <a:lnTo>
                  <a:pt x="0" y="266700"/>
                </a:lnTo>
                <a:close/>
              </a:path>
            </a:pathLst>
          </a:custGeom>
          <a:ln w="25400">
            <a:solidFill>
              <a:srgbClr val="C00000"/>
            </a:solidFill>
          </a:ln>
        </p:spPr>
        <p:txBody>
          <a:bodyPr wrap="square" lIns="0" tIns="0" rIns="0" bIns="0" rtlCol="0">
            <a:noAutofit/>
          </a:bodyPr>
          <a:lstStyle/>
          <a:p>
            <a:endParaRPr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5333999"/>
            <a:ext cx="742531" cy="12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188164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18" y="1143000"/>
            <a:ext cx="8488164" cy="512233"/>
          </a:xfrm>
        </p:spPr>
        <p:txBody>
          <a:bodyPr/>
          <a:lstStyle/>
          <a:p>
            <a:pPr algn="ctr"/>
            <a:r>
              <a:rPr lang="en-US" sz="3200" dirty="0">
                <a:latin typeface="Arial" panose="020B0604020202020204" pitchFamily="34" charset="0"/>
                <a:cs typeface="Arial" panose="020B0604020202020204" pitchFamily="34" charset="0"/>
              </a:rPr>
              <a:t>How To Register </a:t>
            </a:r>
            <a:r>
              <a:rPr lang="en-US" sz="3200" i="1" dirty="0">
                <a:latin typeface="Arial" panose="020B0604020202020204" pitchFamily="34" charset="0"/>
                <a:cs typeface="Arial" panose="020B0604020202020204" pitchFamily="34" charset="0"/>
              </a:rPr>
              <a:t>Continued</a:t>
            </a:r>
            <a:endParaRPr lang="en-US" sz="32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5333999"/>
            <a:ext cx="742531" cy="12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29" y="1992085"/>
            <a:ext cx="8305800" cy="4162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4038600" y="4073297"/>
            <a:ext cx="2971800" cy="523220"/>
          </a:xfrm>
          <a:prstGeom prst="rect">
            <a:avLst/>
          </a:prstGeom>
          <a:noFill/>
          <a:ln w="19050">
            <a:solidFill>
              <a:srgbClr val="C00000"/>
            </a:solidFill>
          </a:ln>
        </p:spPr>
        <p:txBody>
          <a:bodyPr wrap="square" rtlCol="0">
            <a:spAutoFit/>
          </a:bodyPr>
          <a:lstStyle/>
          <a:p>
            <a:r>
              <a:rPr lang="en-US" sz="1400" dirty="0">
                <a:latin typeface="Arial" panose="020B0604020202020204" pitchFamily="34" charset="0"/>
                <a:cs typeface="Arial" panose="020B0604020202020204" pitchFamily="34" charset="0"/>
              </a:rPr>
              <a:t>Once you have verified your information is correct click “Submit”</a:t>
            </a:r>
          </a:p>
        </p:txBody>
      </p:sp>
      <p:cxnSp>
        <p:nvCxnSpPr>
          <p:cNvPr id="21" name="Straight Arrow Connector 20"/>
          <p:cNvCxnSpPr>
            <a:stCxn id="20" idx="2"/>
          </p:cNvCxnSpPr>
          <p:nvPr/>
        </p:nvCxnSpPr>
        <p:spPr>
          <a:xfrm flipH="1">
            <a:off x="4626429" y="4596517"/>
            <a:ext cx="898071" cy="66128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407322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62614"/>
            <a:ext cx="7543799" cy="4762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7918" y="1143000"/>
            <a:ext cx="8488164" cy="512233"/>
          </a:xfrm>
        </p:spPr>
        <p:txBody>
          <a:bodyPr/>
          <a:lstStyle/>
          <a:p>
            <a:pPr algn="ctr"/>
            <a:r>
              <a:rPr lang="en-US" sz="3200" dirty="0">
                <a:latin typeface="Arial" panose="020B0604020202020204" pitchFamily="34" charset="0"/>
                <a:cs typeface="Arial" panose="020B0604020202020204" pitchFamily="34" charset="0"/>
              </a:rPr>
              <a:t>Registration Confirmation Page</a:t>
            </a:r>
            <a:endParaRPr lang="en-US" sz="32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5333999"/>
            <a:ext cx="742531" cy="12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194110" y="3505200"/>
            <a:ext cx="2971800" cy="738664"/>
          </a:xfrm>
          <a:prstGeom prst="rect">
            <a:avLst/>
          </a:prstGeom>
          <a:solidFill>
            <a:schemeClr val="bg1"/>
          </a:solidFill>
          <a:ln w="19050">
            <a:solidFill>
              <a:srgbClr val="C00000"/>
            </a:solidFill>
          </a:ln>
        </p:spPr>
        <p:txBody>
          <a:bodyPr wrap="square" rtlCol="0">
            <a:spAutoFit/>
          </a:bodyPr>
          <a:lstStyle/>
          <a:p>
            <a:r>
              <a:rPr lang="en-US" sz="1400" b="1" dirty="0">
                <a:latin typeface="Arial" panose="020B0604020202020204" pitchFamily="34" charset="0"/>
                <a:cs typeface="Arial" panose="020B0604020202020204" pitchFamily="34" charset="0"/>
              </a:rPr>
              <a:t>NOTE</a:t>
            </a:r>
            <a:r>
              <a:rPr lang="en-US" sz="1400" dirty="0">
                <a:latin typeface="Arial" panose="020B0604020202020204" pitchFamily="34" charset="0"/>
                <a:cs typeface="Arial" panose="020B0604020202020204" pitchFamily="34" charset="0"/>
              </a:rPr>
              <a:t>: Write down your user ID before proceeding to the Log In page.</a:t>
            </a:r>
          </a:p>
        </p:txBody>
      </p:sp>
      <p:cxnSp>
        <p:nvCxnSpPr>
          <p:cNvPr id="21" name="Straight Arrow Connector 20"/>
          <p:cNvCxnSpPr>
            <a:stCxn id="20" idx="1"/>
          </p:cNvCxnSpPr>
          <p:nvPr/>
        </p:nvCxnSpPr>
        <p:spPr>
          <a:xfrm flipH="1" flipV="1">
            <a:off x="3514530" y="3766811"/>
            <a:ext cx="679580" cy="10772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86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1371600" y="1295400"/>
            <a:ext cx="6407150" cy="604573"/>
          </a:xfrm>
          <a:noFill/>
        </p:spPr>
        <p:txBody>
          <a:bodyPr/>
          <a:lstStyle/>
          <a:p>
            <a:pPr algn="ctr"/>
            <a:r>
              <a:rPr lang="en-US" sz="3200" dirty="0">
                <a:latin typeface="Arial" panose="020B0604020202020204" pitchFamily="34" charset="0"/>
                <a:cs typeface="Arial" panose="020B0604020202020204" pitchFamily="34" charset="0"/>
              </a:rPr>
              <a:t>User Confirmation Email</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ooter Placeholder 3"/>
          <p:cNvSpPr txBox="1">
            <a:spLocks/>
          </p:cNvSpPr>
          <p:nvPr/>
        </p:nvSpPr>
        <p:spPr>
          <a:xfrm>
            <a:off x="1295399" y="6492875"/>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1026" name="Picture 2" descr="C:\Users\11006169.GHS\AppData\Local\Temp\SNAGHTML424faf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53" y="2279480"/>
            <a:ext cx="8010525" cy="3714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1905000"/>
            <a:ext cx="7543799" cy="507831"/>
          </a:xfrm>
          <a:prstGeom prst="rect">
            <a:avLst/>
          </a:prstGeom>
        </p:spPr>
        <p:txBody>
          <a:bodyPr wrap="square">
            <a:spAutoFit/>
          </a:bodyPr>
          <a:lstStyle/>
          <a:p>
            <a:pPr defTabSz="640080" fontAlgn="base">
              <a:lnSpc>
                <a:spcPct val="150000"/>
              </a:lnSpc>
              <a:spcBef>
                <a:spcPts val="420"/>
              </a:spcBef>
              <a:spcAft>
                <a:spcPts val="420"/>
              </a:spcAft>
              <a:defRPr/>
            </a:pPr>
            <a:r>
              <a:rPr lang="en-US" kern="0" dirty="0">
                <a:latin typeface="Arial" panose="020B0604020202020204" pitchFamily="34" charset="0"/>
                <a:cs typeface="Arial" panose="020B0604020202020204" pitchFamily="34" charset="0"/>
              </a:rPr>
              <a:t>Once you have registered, an initial password will be emailed to you:</a:t>
            </a:r>
          </a:p>
        </p:txBody>
      </p:sp>
    </p:spTree>
    <p:extLst>
      <p:ext uri="{BB962C8B-B14F-4D97-AF65-F5344CB8AC3E}">
        <p14:creationId xmlns:p14="http://schemas.microsoft.com/office/powerpoint/2010/main" val="413853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98450" y="1219200"/>
            <a:ext cx="4312047" cy="604573"/>
          </a:xfrm>
          <a:noFill/>
        </p:spPr>
        <p:txBody>
          <a:bodyPr/>
          <a:lstStyle/>
          <a:p>
            <a:r>
              <a:rPr lang="en-US" sz="3200" dirty="0">
                <a:latin typeface="Arial" panose="020B0604020202020204" pitchFamily="34" charset="0"/>
                <a:cs typeface="Arial" panose="020B0604020202020204" pitchFamily="34" charset="0"/>
              </a:rPr>
              <a:t>User Login</a:t>
            </a:r>
          </a:p>
        </p:txBody>
      </p:sp>
      <p:sp>
        <p:nvSpPr>
          <p:cNvPr id="10" name="Rectangle 3"/>
          <p:cNvSpPr txBox="1">
            <a:spLocks noChangeArrowheads="1"/>
          </p:cNvSpPr>
          <p:nvPr/>
        </p:nvSpPr>
        <p:spPr bwMode="auto">
          <a:xfrm>
            <a:off x="298450" y="2030907"/>
            <a:ext cx="8464550" cy="3975365"/>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defTabSz="640080" fontAlgn="base">
              <a:spcBef>
                <a:spcPts val="420"/>
              </a:spcBef>
              <a:spcAft>
                <a:spcPts val="420"/>
              </a:spcAft>
              <a:defRPr/>
            </a:pPr>
            <a:r>
              <a:rPr lang="en-US" sz="2000" b="1" kern="0" dirty="0">
                <a:latin typeface="Arial" panose="020B0604020202020204" pitchFamily="34" charset="0"/>
                <a:cs typeface="Arial" panose="020B0604020202020204" pitchFamily="34" charset="0"/>
              </a:rPr>
              <a:t>After you receive the user confirmation e-mail, you must log-in to complete your registration.  To complete registration, you must enter:</a:t>
            </a:r>
          </a:p>
          <a:p>
            <a:pPr marL="342900" indent="-342900">
              <a:spcBef>
                <a:spcPts val="420"/>
              </a:spcBef>
              <a:spcAft>
                <a:spcPts val="42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Your User ID (created during the Web Registration process)</a:t>
            </a:r>
          </a:p>
          <a:p>
            <a:pPr marL="342900" indent="-342900">
              <a:spcBef>
                <a:spcPts val="420"/>
              </a:spcBef>
              <a:spcAft>
                <a:spcPts val="42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The initial password sent to you via email</a:t>
            </a:r>
          </a:p>
          <a:p>
            <a:pPr marL="342900" indent="-342900">
              <a:spcBef>
                <a:spcPts val="420"/>
              </a:spcBef>
              <a:spcAft>
                <a:spcPts val="42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Your </a:t>
            </a:r>
            <a:r>
              <a:rPr lang="en-US" sz="2000" dirty="0">
                <a:solidFill>
                  <a:srgbClr val="FF0000"/>
                </a:solidFill>
                <a:latin typeface="Arial" panose="020B0604020202020204" pitchFamily="34" charset="0"/>
                <a:cs typeface="Arial" panose="020B0604020202020204" pitchFamily="34" charset="0"/>
              </a:rPr>
              <a:t>PE Determiner number</a:t>
            </a:r>
          </a:p>
          <a:p>
            <a:pPr>
              <a:spcBef>
                <a:spcPts val="420"/>
              </a:spcBef>
              <a:spcAft>
                <a:spcPts val="420"/>
              </a:spcAft>
              <a:buSzPct val="75000"/>
            </a:pPr>
            <a:endParaRPr lang="en-US" sz="2000" dirty="0">
              <a:latin typeface="Arial" panose="020B0604020202020204" pitchFamily="34" charset="0"/>
              <a:cs typeface="Arial" panose="020B0604020202020204" pitchFamily="34" charset="0"/>
            </a:endParaRPr>
          </a:p>
          <a:p>
            <a:pPr marL="12700">
              <a:lnSpc>
                <a:spcPts val="2150"/>
              </a:lnSpc>
              <a:spcBef>
                <a:spcPts val="107"/>
              </a:spcBef>
            </a:pPr>
            <a:r>
              <a:rPr lang="en-US" sz="2000" spc="0" dirty="0">
                <a:latin typeface="Arial" panose="020B0604020202020204" pitchFamily="34" charset="0"/>
                <a:cs typeface="Arial" panose="020B0604020202020204" pitchFamily="34" charset="0"/>
              </a:rPr>
              <a:t>Wh</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n</a:t>
            </a:r>
            <a:r>
              <a:rPr lang="en-US" sz="2000" spc="-25"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you log in for</a:t>
            </a:r>
            <a:r>
              <a:rPr lang="en-US" sz="2000" spc="-25"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the</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first</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ti</a:t>
            </a:r>
            <a:r>
              <a:rPr lang="en-US" sz="2000" spc="-9" dirty="0">
                <a:latin typeface="Arial" panose="020B0604020202020204" pitchFamily="34" charset="0"/>
                <a:cs typeface="Arial" panose="020B0604020202020204" pitchFamily="34" charset="0"/>
              </a:rPr>
              <a:t>m</a:t>
            </a:r>
            <a:r>
              <a:rPr lang="en-US" sz="2000" spc="0" dirty="0">
                <a:latin typeface="Arial" panose="020B0604020202020204" pitchFamily="34" charset="0"/>
                <a:cs typeface="Arial" panose="020B0604020202020204" pitchFamily="34" charset="0"/>
              </a:rPr>
              <a:t>e,</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you will</a:t>
            </a:r>
            <a:r>
              <a:rPr lang="en-US" sz="2000" spc="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be</a:t>
            </a:r>
            <a:r>
              <a:rPr lang="en-US" sz="2000" spc="-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r</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qui</a:t>
            </a:r>
            <a:r>
              <a:rPr lang="en-US" sz="2000" spc="4" dirty="0">
                <a:latin typeface="Arial" panose="020B0604020202020204" pitchFamily="34" charset="0"/>
                <a:cs typeface="Arial" panose="020B0604020202020204" pitchFamily="34" charset="0"/>
              </a:rPr>
              <a:t>r</a:t>
            </a:r>
            <a:r>
              <a:rPr lang="en-US" sz="2000" spc="0" dirty="0">
                <a:latin typeface="Arial" panose="020B0604020202020204" pitchFamily="34" charset="0"/>
                <a:cs typeface="Arial" panose="020B0604020202020204" pitchFamily="34" charset="0"/>
              </a:rPr>
              <a:t>ed</a:t>
            </a:r>
            <a:r>
              <a:rPr lang="en-US" sz="2000" spc="-3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to c</a:t>
            </a:r>
            <a:r>
              <a:rPr lang="en-US" sz="2000" spc="4" dirty="0">
                <a:latin typeface="Arial" panose="020B0604020202020204" pitchFamily="34" charset="0"/>
                <a:cs typeface="Arial" panose="020B0604020202020204" pitchFamily="34" charset="0"/>
              </a:rPr>
              <a:t>h</a:t>
            </a:r>
            <a:r>
              <a:rPr lang="en-US" sz="2000" spc="0" dirty="0">
                <a:latin typeface="Arial" panose="020B0604020202020204" pitchFamily="34" charset="0"/>
                <a:cs typeface="Arial" panose="020B0604020202020204" pitchFamily="34" charset="0"/>
              </a:rPr>
              <a:t>ange</a:t>
            </a:r>
            <a:r>
              <a:rPr lang="en-US" sz="2000" spc="-3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your</a:t>
            </a:r>
            <a:endParaRPr lang="en-US" sz="2000" dirty="0">
              <a:latin typeface="Arial" panose="020B0604020202020204" pitchFamily="34" charset="0"/>
              <a:cs typeface="Arial" panose="020B0604020202020204" pitchFamily="34" charset="0"/>
            </a:endParaRPr>
          </a:p>
          <a:p>
            <a:pPr marL="12700" marR="358540">
              <a:lnSpc>
                <a:spcPts val="2160"/>
              </a:lnSpc>
              <a:spcBef>
                <a:spcPts val="5"/>
              </a:spcBef>
            </a:pPr>
            <a:r>
              <a:rPr lang="en-US" sz="2000" spc="0" dirty="0">
                <a:latin typeface="Arial" panose="020B0604020202020204" pitchFamily="34" charset="0"/>
                <a:cs typeface="Arial" panose="020B0604020202020204" pitchFamily="34" charset="0"/>
              </a:rPr>
              <a:t>pa</a:t>
            </a:r>
            <a:r>
              <a:rPr lang="en-US" sz="2000" spc="9" dirty="0">
                <a:latin typeface="Arial" panose="020B0604020202020204" pitchFamily="34" charset="0"/>
                <a:cs typeface="Arial" panose="020B0604020202020204" pitchFamily="34" charset="0"/>
              </a:rPr>
              <a:t>s</a:t>
            </a:r>
            <a:r>
              <a:rPr lang="en-US" sz="2000" spc="0" dirty="0">
                <a:latin typeface="Arial" panose="020B0604020202020204" pitchFamily="34" charset="0"/>
                <a:cs typeface="Arial" panose="020B0604020202020204" pitchFamily="34" charset="0"/>
              </a:rPr>
              <a:t>s</a:t>
            </a:r>
            <a:r>
              <a:rPr lang="en-US" sz="2000" spc="9" dirty="0">
                <a:latin typeface="Arial" panose="020B0604020202020204" pitchFamily="34" charset="0"/>
                <a:cs typeface="Arial" panose="020B0604020202020204" pitchFamily="34" charset="0"/>
              </a:rPr>
              <a:t>w</a:t>
            </a:r>
            <a:r>
              <a:rPr lang="en-US" sz="2000" spc="0" dirty="0">
                <a:latin typeface="Arial" panose="020B0604020202020204" pitchFamily="34" charset="0"/>
                <a:cs typeface="Arial" panose="020B0604020202020204" pitchFamily="34" charset="0"/>
              </a:rPr>
              <a:t>o</a:t>
            </a:r>
            <a:r>
              <a:rPr lang="en-US" sz="2000" spc="4" dirty="0">
                <a:latin typeface="Arial" panose="020B0604020202020204" pitchFamily="34" charset="0"/>
                <a:cs typeface="Arial" panose="020B0604020202020204" pitchFamily="34" charset="0"/>
              </a:rPr>
              <a:t>r</a:t>
            </a:r>
            <a:r>
              <a:rPr lang="en-US" sz="2000" spc="0" dirty="0">
                <a:latin typeface="Arial" panose="020B0604020202020204" pitchFamily="34" charset="0"/>
                <a:cs typeface="Arial" panose="020B0604020202020204" pitchFamily="34" charset="0"/>
              </a:rPr>
              <a:t>d.</a:t>
            </a:r>
            <a:r>
              <a:rPr lang="en-US" sz="2000" spc="-5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The pa</a:t>
            </a:r>
            <a:r>
              <a:rPr lang="en-US" sz="2000" spc="4" dirty="0">
                <a:latin typeface="Arial" panose="020B0604020202020204" pitchFamily="34" charset="0"/>
                <a:cs typeface="Arial" panose="020B0604020202020204" pitchFamily="34" charset="0"/>
              </a:rPr>
              <a:t>s</a:t>
            </a:r>
            <a:r>
              <a:rPr lang="en-US" sz="2000" spc="0" dirty="0">
                <a:latin typeface="Arial" panose="020B0604020202020204" pitchFamily="34" charset="0"/>
                <a:cs typeface="Arial" panose="020B0604020202020204" pitchFamily="34" charset="0"/>
              </a:rPr>
              <a:t>s</a:t>
            </a:r>
            <a:r>
              <a:rPr lang="en-US" sz="2000" spc="9" dirty="0">
                <a:latin typeface="Arial" panose="020B0604020202020204" pitchFamily="34" charset="0"/>
                <a:cs typeface="Arial" panose="020B0604020202020204" pitchFamily="34" charset="0"/>
              </a:rPr>
              <a:t>w</a:t>
            </a:r>
            <a:r>
              <a:rPr lang="en-US" sz="2000" spc="0" dirty="0">
                <a:latin typeface="Arial" panose="020B0604020202020204" pitchFamily="34" charset="0"/>
                <a:cs typeface="Arial" panose="020B0604020202020204" pitchFamily="34" charset="0"/>
              </a:rPr>
              <a:t>ord</a:t>
            </a:r>
            <a:r>
              <a:rPr lang="en-US" sz="2000" spc="-3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mu</a:t>
            </a:r>
            <a:r>
              <a:rPr lang="en-US" sz="2000" spc="4" dirty="0">
                <a:latin typeface="Arial" panose="020B0604020202020204" pitchFamily="34" charset="0"/>
                <a:cs typeface="Arial" panose="020B0604020202020204" pitchFamily="34" charset="0"/>
              </a:rPr>
              <a:t>s</a:t>
            </a:r>
            <a:r>
              <a:rPr lang="en-US" sz="2000" spc="0" dirty="0">
                <a:latin typeface="Arial" panose="020B0604020202020204" pitchFamily="34" charset="0"/>
                <a:cs typeface="Arial" panose="020B0604020202020204" pitchFamily="34" charset="0"/>
              </a:rPr>
              <a:t>t</a:t>
            </a:r>
            <a:r>
              <a:rPr lang="en-US" sz="2000" spc="-2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meet</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c</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rtain</a:t>
            </a:r>
            <a:r>
              <a:rPr lang="en-US" sz="2000" spc="-2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stan</a:t>
            </a:r>
            <a:r>
              <a:rPr lang="en-US" sz="2000" spc="4" dirty="0">
                <a:latin typeface="Arial" panose="020B0604020202020204" pitchFamily="34" charset="0"/>
                <a:cs typeface="Arial" panose="020B0604020202020204" pitchFamily="34" charset="0"/>
              </a:rPr>
              <a:t>d</a:t>
            </a:r>
            <a:r>
              <a:rPr lang="en-US" sz="2000" spc="0" dirty="0">
                <a:latin typeface="Arial" panose="020B0604020202020204" pitchFamily="34" charset="0"/>
                <a:cs typeface="Arial" panose="020B0604020202020204" pitchFamily="34" charset="0"/>
              </a:rPr>
              <a:t>a</a:t>
            </a:r>
            <a:r>
              <a:rPr lang="en-US" sz="2000" spc="4" dirty="0">
                <a:latin typeface="Arial" panose="020B0604020202020204" pitchFamily="34" charset="0"/>
                <a:cs typeface="Arial" panose="020B0604020202020204" pitchFamily="34" charset="0"/>
              </a:rPr>
              <a:t>r</a:t>
            </a:r>
            <a:r>
              <a:rPr lang="en-US" sz="2000" spc="0" dirty="0">
                <a:latin typeface="Arial" panose="020B0604020202020204" pitchFamily="34" charset="0"/>
                <a:cs typeface="Arial" panose="020B0604020202020204" pitchFamily="34" charset="0"/>
              </a:rPr>
              <a:t>ds</a:t>
            </a:r>
            <a:r>
              <a:rPr lang="en-US" sz="2000" spc="-4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that</a:t>
            </a:r>
            <a:r>
              <a:rPr lang="en-US" sz="2000" spc="-1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will</a:t>
            </a:r>
            <a:r>
              <a:rPr lang="en-US" sz="2000" spc="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be de</a:t>
            </a:r>
            <a:r>
              <a:rPr lang="en-US" sz="2000" spc="9" dirty="0">
                <a:latin typeface="Arial" panose="020B0604020202020204" pitchFamily="34" charset="0"/>
                <a:cs typeface="Arial" panose="020B0604020202020204" pitchFamily="34" charset="0"/>
              </a:rPr>
              <a:t>s</a:t>
            </a:r>
            <a:r>
              <a:rPr lang="en-US" sz="2000" spc="0" dirty="0">
                <a:latin typeface="Arial" panose="020B0604020202020204" pitchFamily="34" charset="0"/>
                <a:cs typeface="Arial" panose="020B0604020202020204" pitchFamily="34" charset="0"/>
              </a:rPr>
              <a:t>c</a:t>
            </a:r>
            <a:r>
              <a:rPr lang="en-US" sz="2000" spc="9" dirty="0">
                <a:latin typeface="Arial" panose="020B0604020202020204" pitchFamily="34" charset="0"/>
                <a:cs typeface="Arial" panose="020B0604020202020204" pitchFamily="34" charset="0"/>
              </a:rPr>
              <a:t>r</a:t>
            </a:r>
            <a:r>
              <a:rPr lang="en-US" sz="2000" spc="0" dirty="0">
                <a:latin typeface="Arial" panose="020B0604020202020204" pitchFamily="34" charset="0"/>
                <a:cs typeface="Arial" panose="020B0604020202020204" pitchFamily="34" charset="0"/>
              </a:rPr>
              <a:t>ibed</a:t>
            </a:r>
            <a:r>
              <a:rPr lang="en-US" sz="2000" spc="-3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to</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you on</a:t>
            </a:r>
            <a:r>
              <a:rPr lang="en-US" sz="2000" spc="-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the</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w</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b</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pag</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spcBef>
                <a:spcPts val="420"/>
              </a:spcBef>
              <a:spcAft>
                <a:spcPts val="420"/>
              </a:spcAft>
              <a:buSzPct val="75000"/>
            </a:pPr>
            <a:endParaRPr lang="en-US" sz="1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oter Placeholder 3"/>
          <p:cNvSpPr txBox="1">
            <a:spLocks/>
          </p:cNvSpPr>
          <p:nvPr/>
        </p:nvSpPr>
        <p:spPr>
          <a:xfrm>
            <a:off x="1280159" y="6483666"/>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95601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2209800" y="1143000"/>
            <a:ext cx="42672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Web Portal Log In</a:t>
            </a:r>
            <a:endParaRPr lang="en-US" sz="3200" strike="sngStrike" dirty="0">
              <a:latin typeface="Arial" panose="020B0604020202020204" pitchFamily="34" charset="0"/>
              <a:cs typeface="Arial" panose="020B0604020202020204" pitchFamily="34" charset="0"/>
            </a:endParaRPr>
          </a:p>
        </p:txBody>
      </p:sp>
      <p:sp>
        <p:nvSpPr>
          <p:cNvPr id="20" name="Footer Placeholder 3"/>
          <p:cNvSpPr txBox="1">
            <a:spLocks/>
          </p:cNvSpPr>
          <p:nvPr/>
        </p:nvSpPr>
        <p:spPr>
          <a:xfrm>
            <a:off x="1295398"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12448"/>
            <a:ext cx="6934200" cy="443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86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143000"/>
            <a:ext cx="8488164" cy="359832"/>
          </a:xfrm>
        </p:spPr>
        <p:txBody>
          <a:bodyPr/>
          <a:lstStyle/>
          <a:p>
            <a:pPr algn="ctr"/>
            <a:r>
              <a:rPr lang="en-US" sz="3200" dirty="0">
                <a:latin typeface="Arial" panose="020B0604020202020204" pitchFamily="34" charset="0"/>
                <a:cs typeface="Arial" panose="020B0604020202020204" pitchFamily="34" charset="0"/>
              </a:rPr>
              <a:t>Logging In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11829"/>
            <a:ext cx="8122588" cy="3448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032594" y="3295932"/>
            <a:ext cx="2971800" cy="430887"/>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Copy the temporary password from your confirmation email and paste it here</a:t>
            </a:r>
          </a:p>
        </p:txBody>
      </p:sp>
      <p:cxnSp>
        <p:nvCxnSpPr>
          <p:cNvPr id="7" name="Straight Arrow Connector 6"/>
          <p:cNvCxnSpPr/>
          <p:nvPr/>
        </p:nvCxnSpPr>
        <p:spPr>
          <a:xfrm>
            <a:off x="6004394" y="3511375"/>
            <a:ext cx="1234606" cy="2154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3000" y="4711849"/>
            <a:ext cx="2971800" cy="261610"/>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Type In your PE Determiner Number Here</a:t>
            </a:r>
          </a:p>
        </p:txBody>
      </p:sp>
      <p:cxnSp>
        <p:nvCxnSpPr>
          <p:cNvPr id="12" name="Straight Arrow Connector 11"/>
          <p:cNvCxnSpPr/>
          <p:nvPr/>
        </p:nvCxnSpPr>
        <p:spPr>
          <a:xfrm flipV="1">
            <a:off x="7696200" y="4038601"/>
            <a:ext cx="0" cy="6732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260602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tretch>
            <a:fillRect/>
          </a:stretch>
        </p:blipFill>
        <p:spPr>
          <a:xfrm>
            <a:off x="304800" y="1904999"/>
            <a:ext cx="8545606" cy="4377055"/>
          </a:xfrm>
          <a:prstGeom prst="rect">
            <a:avLst/>
          </a:prstGeom>
          <a:ln>
            <a:solidFill>
              <a:schemeClr val="tx1"/>
            </a:solidFill>
          </a:ln>
        </p:spPr>
      </p:pic>
      <p:sp>
        <p:nvSpPr>
          <p:cNvPr id="2" name="Title 1"/>
          <p:cNvSpPr>
            <a:spLocks noGrp="1"/>
          </p:cNvSpPr>
          <p:nvPr>
            <p:ph type="title"/>
          </p:nvPr>
        </p:nvSpPr>
        <p:spPr>
          <a:xfrm>
            <a:off x="309563" y="1219200"/>
            <a:ext cx="8488164" cy="283632"/>
          </a:xfrm>
        </p:spPr>
        <p:txBody>
          <a:bodyPr/>
          <a:lstStyle/>
          <a:p>
            <a:pPr algn="ctr"/>
            <a:r>
              <a:rPr lang="en-US" sz="3200" dirty="0">
                <a:latin typeface="Arial" panose="020B0604020202020204" pitchFamily="34" charset="0"/>
                <a:cs typeface="Arial" panose="020B0604020202020204" pitchFamily="34" charset="0"/>
              </a:rPr>
              <a:t>Changing Your Password</a:t>
            </a:r>
          </a:p>
        </p:txBody>
      </p:sp>
      <p:sp>
        <p:nvSpPr>
          <p:cNvPr id="6" name="TextBox 5"/>
          <p:cNvSpPr txBox="1"/>
          <p:nvPr/>
        </p:nvSpPr>
        <p:spPr>
          <a:xfrm>
            <a:off x="6400800" y="4876800"/>
            <a:ext cx="2971800" cy="430887"/>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Paste your temporary password one more time under “Current Password”.</a:t>
            </a:r>
          </a:p>
        </p:txBody>
      </p:sp>
      <p:cxnSp>
        <p:nvCxnSpPr>
          <p:cNvPr id="7" name="Straight Arrow Connector 6"/>
          <p:cNvCxnSpPr/>
          <p:nvPr/>
        </p:nvCxnSpPr>
        <p:spPr>
          <a:xfrm flipH="1">
            <a:off x="5105400" y="5045757"/>
            <a:ext cx="1295401" cy="4648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57600" y="3182919"/>
            <a:ext cx="4800600" cy="261610"/>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Please follow the Password Rules when customizing your new password.</a:t>
            </a:r>
          </a:p>
        </p:txBody>
      </p:sp>
      <p:cxnSp>
        <p:nvCxnSpPr>
          <p:cNvPr id="12" name="Straight Arrow Connector 11"/>
          <p:cNvCxnSpPr/>
          <p:nvPr/>
        </p:nvCxnSpPr>
        <p:spPr>
          <a:xfrm flipH="1">
            <a:off x="3200400" y="3298852"/>
            <a:ext cx="45720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object 15"/>
          <p:cNvSpPr/>
          <p:nvPr/>
        </p:nvSpPr>
        <p:spPr>
          <a:xfrm>
            <a:off x="2111832" y="4711337"/>
            <a:ext cx="1676400" cy="239486"/>
          </a:xfrm>
          <a:custGeom>
            <a:avLst/>
            <a:gdLst/>
            <a:ahLst/>
            <a:cxnLst/>
            <a:rect l="l" t="t" r="r" b="b"/>
            <a:pathLst>
              <a:path w="1371600" h="533400">
                <a:moveTo>
                  <a:pt x="0" y="266700"/>
                </a:moveTo>
                <a:lnTo>
                  <a:pt x="8977" y="223433"/>
                </a:lnTo>
                <a:lnTo>
                  <a:pt x="34966" y="182392"/>
                </a:lnTo>
                <a:lnTo>
                  <a:pt x="76555" y="144124"/>
                </a:lnTo>
                <a:lnTo>
                  <a:pt x="132331" y="109179"/>
                </a:lnTo>
                <a:lnTo>
                  <a:pt x="200882" y="78105"/>
                </a:lnTo>
                <a:lnTo>
                  <a:pt x="239506" y="64190"/>
                </a:lnTo>
                <a:lnTo>
                  <a:pt x="280793" y="51450"/>
                </a:lnTo>
                <a:lnTo>
                  <a:pt x="324568" y="39951"/>
                </a:lnTo>
                <a:lnTo>
                  <a:pt x="370654" y="29763"/>
                </a:lnTo>
                <a:lnTo>
                  <a:pt x="418873" y="20954"/>
                </a:lnTo>
                <a:lnTo>
                  <a:pt x="469050" y="13594"/>
                </a:lnTo>
                <a:lnTo>
                  <a:pt x="521008" y="7749"/>
                </a:lnTo>
                <a:lnTo>
                  <a:pt x="574570" y="3489"/>
                </a:lnTo>
                <a:lnTo>
                  <a:pt x="629559" y="883"/>
                </a:lnTo>
                <a:lnTo>
                  <a:pt x="685800" y="0"/>
                </a:lnTo>
                <a:lnTo>
                  <a:pt x="742040" y="883"/>
                </a:lnTo>
                <a:lnTo>
                  <a:pt x="797029" y="3489"/>
                </a:lnTo>
                <a:lnTo>
                  <a:pt x="850591" y="7749"/>
                </a:lnTo>
                <a:lnTo>
                  <a:pt x="902549" y="13594"/>
                </a:lnTo>
                <a:lnTo>
                  <a:pt x="952726" y="20954"/>
                </a:lnTo>
                <a:lnTo>
                  <a:pt x="1000945" y="29763"/>
                </a:lnTo>
                <a:lnTo>
                  <a:pt x="1047031" y="39951"/>
                </a:lnTo>
                <a:lnTo>
                  <a:pt x="1090806" y="51450"/>
                </a:lnTo>
                <a:lnTo>
                  <a:pt x="1132093" y="64190"/>
                </a:lnTo>
                <a:lnTo>
                  <a:pt x="1170717" y="78105"/>
                </a:lnTo>
                <a:lnTo>
                  <a:pt x="1206501" y="93124"/>
                </a:lnTo>
                <a:lnTo>
                  <a:pt x="1268841" y="126202"/>
                </a:lnTo>
                <a:lnTo>
                  <a:pt x="1317700" y="162877"/>
                </a:lnTo>
                <a:lnTo>
                  <a:pt x="1351666" y="202600"/>
                </a:lnTo>
                <a:lnTo>
                  <a:pt x="1369326" y="244822"/>
                </a:lnTo>
                <a:lnTo>
                  <a:pt x="1371600" y="266700"/>
                </a:lnTo>
                <a:lnTo>
                  <a:pt x="1369326" y="288577"/>
                </a:lnTo>
                <a:lnTo>
                  <a:pt x="1351666" y="330799"/>
                </a:lnTo>
                <a:lnTo>
                  <a:pt x="1317700" y="370522"/>
                </a:lnTo>
                <a:lnTo>
                  <a:pt x="1268841" y="407197"/>
                </a:lnTo>
                <a:lnTo>
                  <a:pt x="1206501" y="440275"/>
                </a:lnTo>
                <a:lnTo>
                  <a:pt x="1170717" y="455295"/>
                </a:lnTo>
                <a:lnTo>
                  <a:pt x="1132093" y="469209"/>
                </a:lnTo>
                <a:lnTo>
                  <a:pt x="1090806" y="481949"/>
                </a:lnTo>
                <a:lnTo>
                  <a:pt x="1047031" y="493448"/>
                </a:lnTo>
                <a:lnTo>
                  <a:pt x="1000945" y="503636"/>
                </a:lnTo>
                <a:lnTo>
                  <a:pt x="952726" y="512444"/>
                </a:lnTo>
                <a:lnTo>
                  <a:pt x="902549" y="519805"/>
                </a:lnTo>
                <a:lnTo>
                  <a:pt x="850591" y="525650"/>
                </a:lnTo>
                <a:lnTo>
                  <a:pt x="797029" y="529910"/>
                </a:lnTo>
                <a:lnTo>
                  <a:pt x="742040" y="532516"/>
                </a:lnTo>
                <a:lnTo>
                  <a:pt x="685800" y="533400"/>
                </a:lnTo>
                <a:lnTo>
                  <a:pt x="629559" y="532516"/>
                </a:lnTo>
                <a:lnTo>
                  <a:pt x="574570" y="529910"/>
                </a:lnTo>
                <a:lnTo>
                  <a:pt x="521008" y="525650"/>
                </a:lnTo>
                <a:lnTo>
                  <a:pt x="469050" y="519805"/>
                </a:lnTo>
                <a:lnTo>
                  <a:pt x="418873" y="512445"/>
                </a:lnTo>
                <a:lnTo>
                  <a:pt x="370654" y="503636"/>
                </a:lnTo>
                <a:lnTo>
                  <a:pt x="324568" y="493448"/>
                </a:lnTo>
                <a:lnTo>
                  <a:pt x="280793" y="481949"/>
                </a:lnTo>
                <a:lnTo>
                  <a:pt x="239506" y="469209"/>
                </a:lnTo>
                <a:lnTo>
                  <a:pt x="200882" y="455295"/>
                </a:lnTo>
                <a:lnTo>
                  <a:pt x="165098" y="440275"/>
                </a:lnTo>
                <a:lnTo>
                  <a:pt x="102758" y="407197"/>
                </a:lnTo>
                <a:lnTo>
                  <a:pt x="53899" y="370522"/>
                </a:lnTo>
                <a:lnTo>
                  <a:pt x="19933" y="330799"/>
                </a:lnTo>
                <a:lnTo>
                  <a:pt x="2273" y="288577"/>
                </a:lnTo>
                <a:lnTo>
                  <a:pt x="0" y="266700"/>
                </a:lnTo>
                <a:close/>
              </a:path>
            </a:pathLst>
          </a:custGeom>
          <a:ln w="25400">
            <a:solidFill>
              <a:srgbClr val="C00000"/>
            </a:solidFill>
          </a:ln>
        </p:spPr>
        <p:txBody>
          <a:bodyPr wrap="square" lIns="0" tIns="0" rIns="0" bIns="0" rtlCol="0">
            <a:noAutofit/>
          </a:bodyPr>
          <a:lstStyle/>
          <a:p>
            <a:endParaRPr dirty="0"/>
          </a:p>
        </p:txBody>
      </p:sp>
      <p:sp>
        <p:nvSpPr>
          <p:cNvPr id="13"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63733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143000"/>
            <a:ext cx="8488164" cy="359832"/>
          </a:xfrm>
        </p:spPr>
        <p:txBody>
          <a:bodyPr/>
          <a:lstStyle/>
          <a:p>
            <a:pPr algn="ctr"/>
            <a:r>
              <a:rPr lang="en-US" sz="3200" dirty="0">
                <a:latin typeface="Arial" panose="020B0604020202020204" pitchFamily="34" charset="0"/>
                <a:cs typeface="Arial" panose="020B0604020202020204" pitchFamily="34" charset="0"/>
              </a:rPr>
              <a:t>Personal Profile</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55616" cy="4676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5029200" y="5141684"/>
            <a:ext cx="3505200" cy="600164"/>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Verify all your information is correct. If changes need to be made you can edit the field that needs to be changed.</a:t>
            </a:r>
          </a:p>
        </p:txBody>
      </p:sp>
      <p:sp>
        <p:nvSpPr>
          <p:cNvPr id="5" name="object 15"/>
          <p:cNvSpPr/>
          <p:nvPr/>
        </p:nvSpPr>
        <p:spPr>
          <a:xfrm>
            <a:off x="2286000" y="3471455"/>
            <a:ext cx="1676400" cy="239486"/>
          </a:xfrm>
          <a:custGeom>
            <a:avLst/>
            <a:gdLst/>
            <a:ahLst/>
            <a:cxnLst/>
            <a:rect l="l" t="t" r="r" b="b"/>
            <a:pathLst>
              <a:path w="1371600" h="533400">
                <a:moveTo>
                  <a:pt x="0" y="266700"/>
                </a:moveTo>
                <a:lnTo>
                  <a:pt x="8977" y="223433"/>
                </a:lnTo>
                <a:lnTo>
                  <a:pt x="34966" y="182392"/>
                </a:lnTo>
                <a:lnTo>
                  <a:pt x="76555" y="144124"/>
                </a:lnTo>
                <a:lnTo>
                  <a:pt x="132331" y="109179"/>
                </a:lnTo>
                <a:lnTo>
                  <a:pt x="200882" y="78105"/>
                </a:lnTo>
                <a:lnTo>
                  <a:pt x="239506" y="64190"/>
                </a:lnTo>
                <a:lnTo>
                  <a:pt x="280793" y="51450"/>
                </a:lnTo>
                <a:lnTo>
                  <a:pt x="324568" y="39951"/>
                </a:lnTo>
                <a:lnTo>
                  <a:pt x="370654" y="29763"/>
                </a:lnTo>
                <a:lnTo>
                  <a:pt x="418873" y="20954"/>
                </a:lnTo>
                <a:lnTo>
                  <a:pt x="469050" y="13594"/>
                </a:lnTo>
                <a:lnTo>
                  <a:pt x="521008" y="7749"/>
                </a:lnTo>
                <a:lnTo>
                  <a:pt x="574570" y="3489"/>
                </a:lnTo>
                <a:lnTo>
                  <a:pt x="629559" y="883"/>
                </a:lnTo>
                <a:lnTo>
                  <a:pt x="685800" y="0"/>
                </a:lnTo>
                <a:lnTo>
                  <a:pt x="742040" y="883"/>
                </a:lnTo>
                <a:lnTo>
                  <a:pt x="797029" y="3489"/>
                </a:lnTo>
                <a:lnTo>
                  <a:pt x="850591" y="7749"/>
                </a:lnTo>
                <a:lnTo>
                  <a:pt x="902549" y="13594"/>
                </a:lnTo>
                <a:lnTo>
                  <a:pt x="952726" y="20954"/>
                </a:lnTo>
                <a:lnTo>
                  <a:pt x="1000945" y="29763"/>
                </a:lnTo>
                <a:lnTo>
                  <a:pt x="1047031" y="39951"/>
                </a:lnTo>
                <a:lnTo>
                  <a:pt x="1090806" y="51450"/>
                </a:lnTo>
                <a:lnTo>
                  <a:pt x="1132093" y="64190"/>
                </a:lnTo>
                <a:lnTo>
                  <a:pt x="1170717" y="78105"/>
                </a:lnTo>
                <a:lnTo>
                  <a:pt x="1206501" y="93124"/>
                </a:lnTo>
                <a:lnTo>
                  <a:pt x="1268841" y="126202"/>
                </a:lnTo>
                <a:lnTo>
                  <a:pt x="1317700" y="162877"/>
                </a:lnTo>
                <a:lnTo>
                  <a:pt x="1351666" y="202600"/>
                </a:lnTo>
                <a:lnTo>
                  <a:pt x="1369326" y="244822"/>
                </a:lnTo>
                <a:lnTo>
                  <a:pt x="1371600" y="266700"/>
                </a:lnTo>
                <a:lnTo>
                  <a:pt x="1369326" y="288577"/>
                </a:lnTo>
                <a:lnTo>
                  <a:pt x="1351666" y="330799"/>
                </a:lnTo>
                <a:lnTo>
                  <a:pt x="1317700" y="370522"/>
                </a:lnTo>
                <a:lnTo>
                  <a:pt x="1268841" y="407197"/>
                </a:lnTo>
                <a:lnTo>
                  <a:pt x="1206501" y="440275"/>
                </a:lnTo>
                <a:lnTo>
                  <a:pt x="1170717" y="455295"/>
                </a:lnTo>
                <a:lnTo>
                  <a:pt x="1132093" y="469209"/>
                </a:lnTo>
                <a:lnTo>
                  <a:pt x="1090806" y="481949"/>
                </a:lnTo>
                <a:lnTo>
                  <a:pt x="1047031" y="493448"/>
                </a:lnTo>
                <a:lnTo>
                  <a:pt x="1000945" y="503636"/>
                </a:lnTo>
                <a:lnTo>
                  <a:pt x="952726" y="512444"/>
                </a:lnTo>
                <a:lnTo>
                  <a:pt x="902549" y="519805"/>
                </a:lnTo>
                <a:lnTo>
                  <a:pt x="850591" y="525650"/>
                </a:lnTo>
                <a:lnTo>
                  <a:pt x="797029" y="529910"/>
                </a:lnTo>
                <a:lnTo>
                  <a:pt x="742040" y="532516"/>
                </a:lnTo>
                <a:lnTo>
                  <a:pt x="685800" y="533400"/>
                </a:lnTo>
                <a:lnTo>
                  <a:pt x="629559" y="532516"/>
                </a:lnTo>
                <a:lnTo>
                  <a:pt x="574570" y="529910"/>
                </a:lnTo>
                <a:lnTo>
                  <a:pt x="521008" y="525650"/>
                </a:lnTo>
                <a:lnTo>
                  <a:pt x="469050" y="519805"/>
                </a:lnTo>
                <a:lnTo>
                  <a:pt x="418873" y="512445"/>
                </a:lnTo>
                <a:lnTo>
                  <a:pt x="370654" y="503636"/>
                </a:lnTo>
                <a:lnTo>
                  <a:pt x="324568" y="493448"/>
                </a:lnTo>
                <a:lnTo>
                  <a:pt x="280793" y="481949"/>
                </a:lnTo>
                <a:lnTo>
                  <a:pt x="239506" y="469209"/>
                </a:lnTo>
                <a:lnTo>
                  <a:pt x="200882" y="455295"/>
                </a:lnTo>
                <a:lnTo>
                  <a:pt x="165098" y="440275"/>
                </a:lnTo>
                <a:lnTo>
                  <a:pt x="102758" y="407197"/>
                </a:lnTo>
                <a:lnTo>
                  <a:pt x="53899" y="370522"/>
                </a:lnTo>
                <a:lnTo>
                  <a:pt x="19933" y="330799"/>
                </a:lnTo>
                <a:lnTo>
                  <a:pt x="2273" y="288577"/>
                </a:lnTo>
                <a:lnTo>
                  <a:pt x="0" y="266700"/>
                </a:lnTo>
                <a:close/>
              </a:path>
            </a:pathLst>
          </a:custGeom>
          <a:ln w="25400">
            <a:solidFill>
              <a:srgbClr val="C00000"/>
            </a:solidFill>
          </a:ln>
        </p:spPr>
        <p:txBody>
          <a:bodyPr wrap="square" lIns="0" tIns="0" rIns="0" bIns="0" rtlCol="0">
            <a:noAutofit/>
          </a:bodyPr>
          <a:lstStyle/>
          <a:p>
            <a:endParaRPr dirty="0"/>
          </a:p>
        </p:txBody>
      </p:sp>
    </p:spTree>
    <p:extLst>
      <p:ext uri="{BB962C8B-B14F-4D97-AF65-F5344CB8AC3E}">
        <p14:creationId xmlns:p14="http://schemas.microsoft.com/office/powerpoint/2010/main" val="358071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219200"/>
            <a:ext cx="8488164" cy="283632"/>
          </a:xfrm>
        </p:spPr>
        <p:txBody>
          <a:bodyPr/>
          <a:lstStyle/>
          <a:p>
            <a:pPr algn="ctr"/>
            <a:r>
              <a:rPr lang="en-US" sz="3200" dirty="0">
                <a:latin typeface="Arial" panose="020B0604020202020204" pitchFamily="34" charset="0"/>
                <a:cs typeface="Arial" panose="020B0604020202020204" pitchFamily="34" charset="0"/>
              </a:rPr>
              <a:t>Security Questions for First Time Users</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83997"/>
            <a:ext cx="8229600" cy="48216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896088" y="5452915"/>
            <a:ext cx="2971800" cy="430887"/>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Select what you would like your security question to be.</a:t>
            </a:r>
          </a:p>
        </p:txBody>
      </p:sp>
      <p:cxnSp>
        <p:nvCxnSpPr>
          <p:cNvPr id="10" name="Straight Arrow Connector 9"/>
          <p:cNvCxnSpPr/>
          <p:nvPr/>
        </p:nvCxnSpPr>
        <p:spPr>
          <a:xfrm flipH="1">
            <a:off x="4597101" y="5579157"/>
            <a:ext cx="1295401" cy="4648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2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33400" y="1143000"/>
            <a:ext cx="4312047" cy="604573"/>
          </a:xfrm>
          <a:prstGeom prst="rect">
            <a:avLst/>
          </a:prstGeom>
          <a:noFill/>
        </p:spPr>
        <p:txBody>
          <a:bodyPr vert="horz" lIns="0" tIns="0" rIns="0" bIns="0" rtlCol="0" anchor="t">
            <a:norm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defTabSz="320040">
              <a:defRPr/>
            </a:pPr>
            <a:r>
              <a:rPr lang="en-US" dirty="0">
                <a:solidFill>
                  <a:schemeClr val="tx1"/>
                </a:solidFill>
                <a:latin typeface="Arial"/>
              </a:rPr>
              <a:t>Purpose</a:t>
            </a:r>
          </a:p>
        </p:txBody>
      </p:sp>
      <p:sp>
        <p:nvSpPr>
          <p:cNvPr id="7" name="Rectangle 3"/>
          <p:cNvSpPr txBox="1">
            <a:spLocks noChangeArrowheads="1"/>
          </p:cNvSpPr>
          <p:nvPr/>
        </p:nvSpPr>
        <p:spPr bwMode="auto">
          <a:xfrm>
            <a:off x="533400" y="1828800"/>
            <a:ext cx="6169422" cy="2253792"/>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a:lnSpc>
                <a:spcPct val="150000"/>
              </a:lnSpc>
              <a:spcBef>
                <a:spcPts val="420"/>
              </a:spcBef>
              <a:spcAft>
                <a:spcPts val="420"/>
              </a:spcAft>
            </a:pPr>
            <a:r>
              <a:rPr lang="en-US" sz="2000" dirty="0">
                <a:latin typeface="Arial" panose="020B0604020202020204" pitchFamily="34" charset="0"/>
                <a:cs typeface="Arial" panose="020B0604020202020204" pitchFamily="34" charset="0"/>
              </a:rPr>
              <a:t>This training will provide step by step instructions for Presumptive Eligibility Determiners on how to register to be an active user on the New Mexico Medicaid  Web Portal.</a:t>
            </a:r>
          </a:p>
        </p:txBody>
      </p:sp>
      <p:sp>
        <p:nvSpPr>
          <p:cNvPr id="9" name="Footer Placeholder 3"/>
          <p:cNvSpPr txBox="1">
            <a:spLocks/>
          </p:cNvSpPr>
          <p:nvPr/>
        </p:nvSpPr>
        <p:spPr>
          <a:xfrm>
            <a:off x="1832506" y="629987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a:xfrm>
            <a:off x="228600" y="6324600"/>
            <a:ext cx="1143000" cy="365125"/>
          </a:xfrm>
        </p:spPr>
        <p:txBody>
          <a:bodyPr/>
          <a:lstStyle/>
          <a:p>
            <a:r>
              <a:rPr lang="en-US" sz="1000" dirty="0">
                <a:latin typeface="Arial" panose="020B0604020202020204" pitchFamily="34" charset="0"/>
                <a:cs typeface="Arial" panose="020B0604020202020204" pitchFamily="34" charset="0"/>
              </a:rPr>
              <a:t>03/07/2018</a:t>
            </a:r>
          </a:p>
        </p:txBody>
      </p:sp>
    </p:spTree>
    <p:extLst>
      <p:ext uri="{BB962C8B-B14F-4D97-AF65-F5344CB8AC3E}">
        <p14:creationId xmlns:p14="http://schemas.microsoft.com/office/powerpoint/2010/main" val="247992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25303"/>
            <a:ext cx="7895443" cy="4791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09563" y="1143000"/>
            <a:ext cx="8488164" cy="359832"/>
          </a:xfrm>
        </p:spPr>
        <p:txBody>
          <a:bodyPr/>
          <a:lstStyle/>
          <a:p>
            <a:pPr algn="ctr"/>
            <a:r>
              <a:rPr lang="en-US" sz="3200" dirty="0">
                <a:latin typeface="Arial" panose="020B0604020202020204" pitchFamily="34" charset="0"/>
                <a:cs typeface="Arial" panose="020B0604020202020204" pitchFamily="34" charset="0"/>
              </a:rPr>
              <a:t>Security Questions for First Time Users</a:t>
            </a:r>
          </a:p>
        </p:txBody>
      </p:sp>
      <p:sp>
        <p:nvSpPr>
          <p:cNvPr id="9" name="TextBox 8"/>
          <p:cNvSpPr txBox="1"/>
          <p:nvPr/>
        </p:nvSpPr>
        <p:spPr>
          <a:xfrm>
            <a:off x="5896088" y="5579673"/>
            <a:ext cx="2971800" cy="769441"/>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Please note your answers will be case sensitive. If you do not type your answer </a:t>
            </a:r>
            <a:r>
              <a:rPr lang="en-US" sz="1100" u="sng" dirty="0">
                <a:latin typeface="Arial" panose="020B0604020202020204" pitchFamily="34" charset="0"/>
                <a:cs typeface="Arial" panose="020B0604020202020204" pitchFamily="34" charset="0"/>
              </a:rPr>
              <a:t>exactly</a:t>
            </a:r>
            <a:r>
              <a:rPr lang="en-US" sz="1100" dirty="0">
                <a:latin typeface="Arial" panose="020B0604020202020204" pitchFamily="34" charset="0"/>
                <a:cs typeface="Arial" panose="020B0604020202020204" pitchFamily="34" charset="0"/>
              </a:rPr>
              <a:t> as you did here, the portal will consider it a wrong answer.</a:t>
            </a:r>
          </a:p>
        </p:txBody>
      </p:sp>
      <p:cxnSp>
        <p:nvCxnSpPr>
          <p:cNvPr id="10" name="Straight Arrow Connector 9"/>
          <p:cNvCxnSpPr/>
          <p:nvPr/>
        </p:nvCxnSpPr>
        <p:spPr>
          <a:xfrm flipH="1">
            <a:off x="4419600" y="5748630"/>
            <a:ext cx="1476489"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30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219200"/>
            <a:ext cx="8488164" cy="283632"/>
          </a:xfrm>
        </p:spPr>
        <p:txBody>
          <a:bodyPr/>
          <a:lstStyle/>
          <a:p>
            <a:pPr algn="ctr"/>
            <a:r>
              <a:rPr lang="en-US" sz="3200" dirty="0">
                <a:latin typeface="Arial" panose="020B0604020202020204" pitchFamily="34" charset="0"/>
                <a:cs typeface="Arial" panose="020B0604020202020204" pitchFamily="34" charset="0"/>
              </a:rPr>
              <a:t>Review Your Profile</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153400" cy="48500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676900" y="4418150"/>
            <a:ext cx="2971800" cy="600164"/>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Please verify your information is correct. If corrections need to be made click “Edit”, otherwise click “Submit”.</a:t>
            </a:r>
          </a:p>
        </p:txBody>
      </p:sp>
      <p:cxnSp>
        <p:nvCxnSpPr>
          <p:cNvPr id="12" name="Straight Arrow Connector 11"/>
          <p:cNvCxnSpPr/>
          <p:nvPr/>
        </p:nvCxnSpPr>
        <p:spPr>
          <a:xfrm flipH="1">
            <a:off x="4953000" y="5029200"/>
            <a:ext cx="723900" cy="86419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48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219200"/>
            <a:ext cx="8488164" cy="685800"/>
          </a:xfrm>
        </p:spPr>
        <p:txBody>
          <a:bodyPr/>
          <a:lstStyle/>
          <a:p>
            <a:pPr algn="ctr"/>
            <a:r>
              <a:rPr lang="en-US" sz="3200" dirty="0">
                <a:latin typeface="Arial" panose="020B0604020202020204" pitchFamily="34" charset="0"/>
                <a:cs typeface="Arial" panose="020B0604020202020204" pitchFamily="34" charset="0"/>
              </a:rPr>
              <a:t>User Home</a:t>
            </a:r>
          </a:p>
        </p:txBody>
      </p:sp>
      <p:pic>
        <p:nvPicPr>
          <p:cNvPr id="6" name="Picture 5"/>
          <p:cNvPicPr/>
          <p:nvPr/>
        </p:nvPicPr>
        <p:blipFill>
          <a:blip r:embed="rId3"/>
          <a:stretch>
            <a:fillRect/>
          </a:stretch>
        </p:blipFill>
        <p:spPr>
          <a:xfrm>
            <a:off x="304800" y="1905000"/>
            <a:ext cx="8610600" cy="4648200"/>
          </a:xfrm>
          <a:prstGeom prst="rect">
            <a:avLst/>
          </a:prstGeom>
          <a:ln>
            <a:solidFill>
              <a:schemeClr val="tx1"/>
            </a:solidFill>
          </a:ln>
        </p:spPr>
      </p:pic>
      <p:sp>
        <p:nvSpPr>
          <p:cNvPr id="7" name="TextBox 6"/>
          <p:cNvSpPr txBox="1"/>
          <p:nvPr/>
        </p:nvSpPr>
        <p:spPr>
          <a:xfrm>
            <a:off x="4912211" y="3810000"/>
            <a:ext cx="2971800" cy="430887"/>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Once you reach this page, you have successfully logged in.</a:t>
            </a:r>
          </a:p>
        </p:txBody>
      </p:sp>
    </p:spTree>
    <p:extLst>
      <p:ext uri="{BB962C8B-B14F-4D97-AF65-F5344CB8AC3E}">
        <p14:creationId xmlns:p14="http://schemas.microsoft.com/office/powerpoint/2010/main" val="74571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28800" y="1143000"/>
            <a:ext cx="57912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Login – Forgot Password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940365"/>
            <a:ext cx="5625689" cy="3930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ject 6"/>
          <p:cNvSpPr/>
          <p:nvPr/>
        </p:nvSpPr>
        <p:spPr>
          <a:xfrm>
            <a:off x="4038600" y="4371975"/>
            <a:ext cx="1676400" cy="228600"/>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ate Placeholder 2"/>
          <p:cNvSpPr txBox="1">
            <a:spLocks/>
          </p:cNvSpPr>
          <p:nvPr/>
        </p:nvSpPr>
        <p:spPr>
          <a:xfrm>
            <a:off x="15251" y="6465677"/>
            <a:ext cx="1295400" cy="396876"/>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000" dirty="0">
              <a:latin typeface="Arial" panose="020B0604020202020204" pitchFamily="34" charset="0"/>
              <a:cs typeface="Arial" panose="020B0604020202020204" pitchFamily="34" charset="0"/>
            </a:endParaRPr>
          </a:p>
        </p:txBody>
      </p:sp>
      <p:sp>
        <p:nvSpPr>
          <p:cNvPr id="15" name="Footer Placeholder 3"/>
          <p:cNvSpPr txBox="1">
            <a:spLocks/>
          </p:cNvSpPr>
          <p:nvPr/>
        </p:nvSpPr>
        <p:spPr>
          <a:xfrm>
            <a:off x="1295398"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
        <p:nvSpPr>
          <p:cNvPr id="3" name="TextBox 2"/>
          <p:cNvSpPr txBox="1"/>
          <p:nvPr/>
        </p:nvSpPr>
        <p:spPr>
          <a:xfrm>
            <a:off x="6492875" y="3073251"/>
            <a:ext cx="1828800" cy="1200329"/>
          </a:xfrm>
          <a:prstGeom prst="rect">
            <a:avLst/>
          </a:prstGeom>
          <a:noFill/>
          <a:ln w="19050">
            <a:solidFill>
              <a:srgbClr val="C00000"/>
            </a:solidFill>
          </a:ln>
        </p:spPr>
        <p:txBody>
          <a:bodyPr wrap="square" rtlCol="0">
            <a:spAutoFit/>
          </a:bodyPr>
          <a:lstStyle/>
          <a:p>
            <a:r>
              <a:rPr lang="en-US" dirty="0"/>
              <a:t>If you forget your password click “I forgot my password”</a:t>
            </a:r>
          </a:p>
        </p:txBody>
      </p:sp>
      <p:cxnSp>
        <p:nvCxnSpPr>
          <p:cNvPr id="5" name="Straight Arrow Connector 4"/>
          <p:cNvCxnSpPr>
            <a:stCxn id="3" idx="1"/>
          </p:cNvCxnSpPr>
          <p:nvPr/>
        </p:nvCxnSpPr>
        <p:spPr>
          <a:xfrm flipH="1">
            <a:off x="5386539" y="3673416"/>
            <a:ext cx="1106336" cy="7842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22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762000"/>
            <a:ext cx="8488164" cy="740833"/>
          </a:xfrm>
        </p:spPr>
        <p:txBody>
          <a:bodyPr/>
          <a:lstStyle/>
          <a:p>
            <a:pPr algn="ct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User Login – Forgot Password</a:t>
            </a:r>
            <a:br>
              <a:rPr lang="en-US" sz="4000" dirty="0">
                <a:latin typeface="Arial" panose="020B0604020202020204" pitchFamily="34" charset="0"/>
                <a:cs typeface="Arial" panose="020B0604020202020204" pitchFamily="34" charset="0"/>
              </a:rPr>
            </a:br>
            <a:endParaRPr lang="en-US" dirty="0"/>
          </a:p>
        </p:txBody>
      </p:sp>
      <p:pic>
        <p:nvPicPr>
          <p:cNvPr id="6" name="Picture 5"/>
          <p:cNvPicPr>
            <a:picLocks noChangeAspect="1"/>
          </p:cNvPicPr>
          <p:nvPr/>
        </p:nvPicPr>
        <p:blipFill>
          <a:blip r:embed="rId2"/>
          <a:stretch>
            <a:fillRect/>
          </a:stretch>
        </p:blipFill>
        <p:spPr>
          <a:xfrm>
            <a:off x="325437" y="2011892"/>
            <a:ext cx="6684963" cy="3245908"/>
          </a:xfrm>
          <a:prstGeom prst="rect">
            <a:avLst/>
          </a:prstGeom>
          <a:ln>
            <a:solidFill>
              <a:schemeClr val="tx1"/>
            </a:solidFill>
          </a:ln>
        </p:spPr>
      </p:pic>
      <p:cxnSp>
        <p:nvCxnSpPr>
          <p:cNvPr id="8" name="Straight Arrow Connector 7"/>
          <p:cNvCxnSpPr>
            <a:stCxn id="9" idx="1"/>
          </p:cNvCxnSpPr>
          <p:nvPr/>
        </p:nvCxnSpPr>
        <p:spPr>
          <a:xfrm flipH="1">
            <a:off x="4267200" y="3495765"/>
            <a:ext cx="2971800" cy="7525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39000" y="2895600"/>
            <a:ext cx="1447800" cy="1200329"/>
          </a:xfrm>
          <a:prstGeom prst="rect">
            <a:avLst/>
          </a:prstGeom>
          <a:noFill/>
          <a:ln w="19050">
            <a:solidFill>
              <a:srgbClr val="C00000"/>
            </a:solidFill>
          </a:ln>
        </p:spPr>
        <p:txBody>
          <a:bodyPr wrap="square" rtlCol="0">
            <a:spAutoFit/>
          </a:bodyPr>
          <a:lstStyle/>
          <a:p>
            <a:r>
              <a:rPr lang="en-US" dirty="0"/>
              <a:t>Enter in your user ID and click “Continue”</a:t>
            </a:r>
          </a:p>
        </p:txBody>
      </p:sp>
      <p:sp>
        <p:nvSpPr>
          <p:cNvPr id="10"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524128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295399" y="1177045"/>
            <a:ext cx="6172201"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Login – Forgot Password</a:t>
            </a:r>
          </a:p>
        </p:txBody>
      </p:sp>
      <p:sp>
        <p:nvSpPr>
          <p:cNvPr id="14" name="object 6"/>
          <p:cNvSpPr/>
          <p:nvPr/>
        </p:nvSpPr>
        <p:spPr>
          <a:xfrm>
            <a:off x="5562600" y="4343400"/>
            <a:ext cx="1676400" cy="228600"/>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sp>
        <p:nvSpPr>
          <p:cNvPr id="6" name="object 9"/>
          <p:cNvSpPr/>
          <p:nvPr/>
        </p:nvSpPr>
        <p:spPr>
          <a:xfrm>
            <a:off x="1095375" y="2006192"/>
            <a:ext cx="7086600" cy="3630168"/>
          </a:xfrm>
          <a:prstGeom prst="rect">
            <a:avLst/>
          </a:prstGeom>
          <a:blipFill>
            <a:blip r:embed="rId3" cstate="print"/>
            <a:stretch>
              <a:fillRect/>
            </a:stretch>
          </a:blipFill>
          <a:ln>
            <a:solidFill>
              <a:schemeClr val="tx1"/>
            </a:solidFill>
          </a:ln>
        </p:spPr>
        <p:txBody>
          <a:bodyPr wrap="square" lIns="0" tIns="0" rIns="0" bIns="0" rtlCol="0">
            <a:noAutofit/>
          </a:bodyPr>
          <a:lstStyle/>
          <a:p>
            <a:endParaRPr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199"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3"/>
          <p:cNvSpPr txBox="1">
            <a:spLocks/>
          </p:cNvSpPr>
          <p:nvPr/>
        </p:nvSpPr>
        <p:spPr>
          <a:xfrm>
            <a:off x="1295399" y="646906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
        <p:nvSpPr>
          <p:cNvPr id="11" name="TextBox 10"/>
          <p:cNvSpPr txBox="1"/>
          <p:nvPr/>
        </p:nvSpPr>
        <p:spPr>
          <a:xfrm>
            <a:off x="2405319" y="5739466"/>
            <a:ext cx="4466712" cy="646331"/>
          </a:xfrm>
          <a:prstGeom prst="rect">
            <a:avLst/>
          </a:prstGeom>
          <a:noFill/>
          <a:ln w="19050">
            <a:solidFill>
              <a:srgbClr val="C00000"/>
            </a:solidFill>
          </a:ln>
        </p:spPr>
        <p:txBody>
          <a:bodyPr wrap="square" rtlCol="0">
            <a:spAutoFit/>
          </a:bodyPr>
          <a:lstStyle/>
          <a:p>
            <a:r>
              <a:rPr lang="en-US" dirty="0">
                <a:latin typeface="Arial" panose="020B0604020202020204" pitchFamily="34" charset="0"/>
                <a:cs typeface="Arial" panose="020B0604020202020204" pitchFamily="34" charset="0"/>
              </a:rPr>
              <a:t>Create your new password. The password must meet the rule circled above. </a:t>
            </a:r>
          </a:p>
        </p:txBody>
      </p:sp>
      <p:cxnSp>
        <p:nvCxnSpPr>
          <p:cNvPr id="13" name="Straight Arrow Connector 12"/>
          <p:cNvCxnSpPr>
            <a:stCxn id="11" idx="0"/>
          </p:cNvCxnSpPr>
          <p:nvPr/>
        </p:nvCxnSpPr>
        <p:spPr>
          <a:xfrm flipH="1" flipV="1">
            <a:off x="4267201" y="5149968"/>
            <a:ext cx="371474" cy="58949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2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219201"/>
            <a:ext cx="6848078" cy="646874"/>
          </a:xfrm>
          <a:noFill/>
        </p:spPr>
        <p:txBody>
          <a:bodyPr/>
          <a:lstStyle/>
          <a:p>
            <a:r>
              <a:rPr lang="en-US" sz="3200" dirty="0">
                <a:latin typeface="Arial" panose="020B0604020202020204" pitchFamily="34" charset="0"/>
                <a:cs typeface="Arial" panose="020B0604020202020204" pitchFamily="34" charset="0"/>
              </a:rPr>
              <a:t>User Login Tips</a:t>
            </a:r>
          </a:p>
        </p:txBody>
      </p:sp>
      <p:sp>
        <p:nvSpPr>
          <p:cNvPr id="10" name="Rectangle 3"/>
          <p:cNvSpPr txBox="1">
            <a:spLocks noChangeArrowheads="1"/>
          </p:cNvSpPr>
          <p:nvPr/>
        </p:nvSpPr>
        <p:spPr bwMode="auto">
          <a:xfrm>
            <a:off x="298449" y="1866075"/>
            <a:ext cx="7931151" cy="4203031"/>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298450" marR="31111" indent="-285750">
              <a:lnSpc>
                <a:spcPct val="150000"/>
              </a:lnSpc>
              <a:spcBef>
                <a:spcPts val="107"/>
              </a:spcBef>
              <a:buFont typeface="Arial" panose="020B0604020202020204" pitchFamily="34" charset="0"/>
              <a:buChar char="•"/>
            </a:pPr>
            <a:r>
              <a:rPr lang="en-US" sz="1600" spc="0" dirty="0">
                <a:latin typeface="Arial" panose="020B0604020202020204" pitchFamily="34" charset="0"/>
                <a:cs typeface="Arial" panose="020B0604020202020204" pitchFamily="34" charset="0"/>
              </a:rPr>
              <a:t>A</a:t>
            </a:r>
            <a:r>
              <a:rPr lang="en-US" sz="1600" spc="-9" dirty="0">
                <a:latin typeface="Arial" panose="020B0604020202020204" pitchFamily="34" charset="0"/>
                <a:cs typeface="Arial" panose="020B0604020202020204" pitchFamily="34" charset="0"/>
              </a:rPr>
              <a:t>f</a:t>
            </a:r>
            <a:r>
              <a:rPr lang="en-US" sz="1600" spc="0" dirty="0">
                <a:latin typeface="Arial" panose="020B0604020202020204" pitchFamily="34" charset="0"/>
                <a:cs typeface="Arial" panose="020B0604020202020204" pitchFamily="34" charset="0"/>
              </a:rPr>
              <a:t>ter</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15</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minutes</a:t>
            </a:r>
            <a:r>
              <a:rPr lang="en-US" sz="1600" spc="-25"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of ina</a:t>
            </a:r>
            <a:r>
              <a:rPr lang="en-US" sz="1600" spc="4" dirty="0">
                <a:latin typeface="Arial" panose="020B0604020202020204" pitchFamily="34" charset="0"/>
                <a:cs typeface="Arial" panose="020B0604020202020204" pitchFamily="34" charset="0"/>
              </a:rPr>
              <a:t>c</a:t>
            </a:r>
            <a:r>
              <a:rPr lang="en-US" sz="1600" spc="0" dirty="0">
                <a:latin typeface="Arial" panose="020B0604020202020204" pitchFamily="34" charset="0"/>
                <a:cs typeface="Arial" panose="020B0604020202020204" pitchFamily="34" charset="0"/>
              </a:rPr>
              <a:t>ti</a:t>
            </a:r>
            <a:r>
              <a:rPr lang="en-US" sz="1600" spc="-9" dirty="0">
                <a:latin typeface="Arial" panose="020B0604020202020204" pitchFamily="34" charset="0"/>
                <a:cs typeface="Arial" panose="020B0604020202020204" pitchFamily="34" charset="0"/>
              </a:rPr>
              <a:t>v</a:t>
            </a:r>
            <a:r>
              <a:rPr lang="en-US" sz="1600" spc="0" dirty="0">
                <a:latin typeface="Arial" panose="020B0604020202020204" pitchFamily="34" charset="0"/>
                <a:cs typeface="Arial" panose="020B0604020202020204" pitchFamily="34" charset="0"/>
              </a:rPr>
              <a:t>it</a:t>
            </a:r>
            <a:r>
              <a:rPr lang="en-US" sz="1600" spc="-9" dirty="0">
                <a:latin typeface="Arial" panose="020B0604020202020204" pitchFamily="34" charset="0"/>
                <a:cs typeface="Arial" panose="020B0604020202020204" pitchFamily="34" charset="0"/>
              </a:rPr>
              <a:t>y</a:t>
            </a:r>
            <a:r>
              <a:rPr lang="en-US" sz="1600" spc="0" dirty="0">
                <a:latin typeface="Arial" panose="020B0604020202020204" pitchFamily="34" charset="0"/>
                <a:cs typeface="Arial" panose="020B0604020202020204" pitchFamily="34" charset="0"/>
              </a:rPr>
              <a:t>,</a:t>
            </a:r>
            <a:r>
              <a:rPr lang="en-US" sz="1600" spc="-4" dirty="0">
                <a:latin typeface="Arial" panose="020B0604020202020204" pitchFamily="34" charset="0"/>
                <a:cs typeface="Arial" panose="020B0604020202020204" pitchFamily="34" charset="0"/>
              </a:rPr>
              <a:t> you </a:t>
            </a:r>
            <a:r>
              <a:rPr lang="en-US" sz="1600" spc="0" dirty="0">
                <a:latin typeface="Arial" panose="020B0604020202020204" pitchFamily="34" charset="0"/>
                <a:cs typeface="Arial" panose="020B0604020202020204" pitchFamily="34" charset="0"/>
              </a:rPr>
              <a:t>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automatically</a:t>
            </a:r>
            <a:r>
              <a:rPr lang="en-US" sz="1600" spc="-19" dirty="0">
                <a:latin typeface="Arial" panose="020B0604020202020204" pitchFamily="34" charset="0"/>
                <a:cs typeface="Arial" panose="020B0604020202020204" pitchFamily="34" charset="0"/>
              </a:rPr>
              <a:t> be </a:t>
            </a:r>
            <a:r>
              <a:rPr lang="en-US" sz="1600" spc="0" dirty="0">
                <a:latin typeface="Arial" panose="020B0604020202020204" pitchFamily="34" charset="0"/>
                <a:cs typeface="Arial" panose="020B0604020202020204" pitchFamily="34" charset="0"/>
              </a:rPr>
              <a:t>logged out of the Portal.</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If</a:t>
            </a:r>
            <a:r>
              <a:rPr lang="en-US" sz="1600" spc="-25"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po</a:t>
            </a:r>
            <a:r>
              <a:rPr lang="en-US" sz="1600" spc="4" dirty="0">
                <a:latin typeface="Arial" panose="020B0604020202020204" pitchFamily="34" charset="0"/>
                <a:cs typeface="Arial" panose="020B0604020202020204" pitchFamily="34" charset="0"/>
              </a:rPr>
              <a:t>p-</a:t>
            </a:r>
            <a:r>
              <a:rPr lang="en-US" sz="1600" spc="0" dirty="0">
                <a:latin typeface="Arial" panose="020B0604020202020204" pitchFamily="34" charset="0"/>
                <a:cs typeface="Arial" panose="020B0604020202020204" pitchFamily="34" charset="0"/>
              </a:rPr>
              <a:t>ups</a:t>
            </a:r>
            <a:r>
              <a:rPr lang="en-US" sz="1600" spc="-2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a:t>
            </a:r>
            <a:r>
              <a:rPr lang="en-US" sz="1600" spc="4" dirty="0">
                <a:latin typeface="Arial" panose="020B0604020202020204" pitchFamily="34" charset="0"/>
                <a:cs typeface="Arial" panose="020B0604020202020204" pitchFamily="34" charset="0"/>
              </a:rPr>
              <a:t>r</a:t>
            </a:r>
            <a:r>
              <a:rPr lang="en-US" sz="1600" spc="0" dirty="0">
                <a:latin typeface="Arial" panose="020B0604020202020204" pitchFamily="34" charset="0"/>
                <a:cs typeface="Arial" panose="020B0604020202020204" pitchFamily="34" charset="0"/>
              </a:rPr>
              <a:t>e</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allo</a:t>
            </a:r>
            <a:r>
              <a:rPr lang="en-US" sz="1600" spc="4" dirty="0">
                <a:latin typeface="Arial" panose="020B0604020202020204" pitchFamily="34" charset="0"/>
                <a:cs typeface="Arial" panose="020B0604020202020204" pitchFamily="34" charset="0"/>
              </a:rPr>
              <a:t>w</a:t>
            </a:r>
            <a:r>
              <a:rPr lang="en-US" sz="1600" spc="0" dirty="0">
                <a:latin typeface="Arial" panose="020B0604020202020204" pitchFamily="34" charset="0"/>
                <a:cs typeface="Arial" panose="020B0604020202020204" pitchFamily="34" charset="0"/>
              </a:rPr>
              <a:t>ed,</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it</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w</a:t>
            </a:r>
            <a:r>
              <a:rPr lang="en-US" sz="1600" spc="4" dirty="0">
                <a:latin typeface="Arial" panose="020B0604020202020204" pitchFamily="34" charset="0"/>
                <a:cs typeface="Arial" panose="020B0604020202020204" pitchFamily="34" charset="0"/>
              </a:rPr>
              <a:t>a</a:t>
            </a:r>
            <a:r>
              <a:rPr lang="en-US" sz="1600" spc="0" dirty="0">
                <a:latin typeface="Arial" panose="020B0604020202020204" pitchFamily="34" charset="0"/>
                <a:cs typeface="Arial" panose="020B0604020202020204" pitchFamily="34" charset="0"/>
              </a:rPr>
              <a:t>rn</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you</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that</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you 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be logg</a:t>
            </a:r>
            <a:r>
              <a:rPr lang="en-US" sz="1600" spc="4" dirty="0">
                <a:latin typeface="Arial" panose="020B0604020202020204" pitchFamily="34" charset="0"/>
                <a:cs typeface="Arial" panose="020B0604020202020204" pitchFamily="34" charset="0"/>
              </a:rPr>
              <a:t>e</a:t>
            </a:r>
            <a:r>
              <a:rPr lang="en-US" sz="1600" spc="0" dirty="0">
                <a:latin typeface="Arial" panose="020B0604020202020204" pitchFamily="34" charset="0"/>
                <a:cs typeface="Arial" panose="020B0604020202020204" pitchFamily="34" charset="0"/>
              </a:rPr>
              <a:t>d</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out</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s</a:t>
            </a:r>
            <a:r>
              <a:rPr lang="en-US" sz="1600" spc="4" dirty="0">
                <a:latin typeface="Arial" panose="020B0604020202020204" pitchFamily="34" charset="0"/>
                <a:cs typeface="Arial" panose="020B0604020202020204" pitchFamily="34" charset="0"/>
              </a:rPr>
              <a:t>o</a:t>
            </a:r>
            <a:r>
              <a:rPr lang="en-US" sz="1600" spc="0" dirty="0">
                <a:latin typeface="Arial" panose="020B0604020202020204" pitchFamily="34" charset="0"/>
                <a:cs typeface="Arial" panose="020B0604020202020204" pitchFamily="34" charset="0"/>
              </a:rPr>
              <a:t>on</a:t>
            </a:r>
            <a:r>
              <a:rPr lang="en-US" sz="1600" spc="-25"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and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give you the</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opp</a:t>
            </a:r>
            <a:r>
              <a:rPr lang="en-US" sz="1600" spc="4" dirty="0">
                <a:latin typeface="Arial" panose="020B0604020202020204" pitchFamily="34" charset="0"/>
                <a:cs typeface="Arial" panose="020B0604020202020204" pitchFamily="34" charset="0"/>
              </a:rPr>
              <a:t>o</a:t>
            </a:r>
            <a:r>
              <a:rPr lang="en-US" sz="1600" spc="0" dirty="0">
                <a:latin typeface="Arial" panose="020B0604020202020204" pitchFamily="34" charset="0"/>
                <a:cs typeface="Arial" panose="020B0604020202020204" pitchFamily="34" charset="0"/>
              </a:rPr>
              <a:t>rtunity</a:t>
            </a:r>
            <a:r>
              <a:rPr lang="en-US" sz="1600" spc="-3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to</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cli</a:t>
            </a:r>
            <a:r>
              <a:rPr lang="en-US" sz="1600" spc="9" dirty="0">
                <a:latin typeface="Arial" panose="020B0604020202020204" pitchFamily="34" charset="0"/>
                <a:cs typeface="Arial" panose="020B0604020202020204" pitchFamily="34" charset="0"/>
              </a:rPr>
              <a:t>c</a:t>
            </a:r>
            <a:r>
              <a:rPr lang="en-US" sz="1600" spc="0" dirty="0">
                <a:latin typeface="Arial" panose="020B0604020202020204" pitchFamily="34" charset="0"/>
                <a:cs typeface="Arial" panose="020B0604020202020204" pitchFamily="34" charset="0"/>
              </a:rPr>
              <a:t>k</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so</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that your</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s</a:t>
            </a:r>
            <a:r>
              <a:rPr lang="en-US" sz="1600" spc="4" dirty="0">
                <a:latin typeface="Arial" panose="020B0604020202020204" pitchFamily="34" charset="0"/>
                <a:cs typeface="Arial" panose="020B0604020202020204" pitchFamily="34" charset="0"/>
              </a:rPr>
              <a:t>e</a:t>
            </a:r>
            <a:r>
              <a:rPr lang="en-US" sz="1600" spc="0" dirty="0">
                <a:latin typeface="Arial" panose="020B0604020202020204" pitchFamily="34" charset="0"/>
                <a:cs typeface="Arial" panose="020B0604020202020204" pitchFamily="34" charset="0"/>
              </a:rPr>
              <a:t>s</a:t>
            </a:r>
            <a:r>
              <a:rPr lang="en-US" sz="1600" spc="9" dirty="0">
                <a:latin typeface="Arial" panose="020B0604020202020204" pitchFamily="34" charset="0"/>
                <a:cs typeface="Arial" panose="020B0604020202020204" pitchFamily="34" charset="0"/>
              </a:rPr>
              <a:t>s</a:t>
            </a:r>
            <a:r>
              <a:rPr lang="en-US" sz="1600" spc="0" dirty="0">
                <a:latin typeface="Arial" panose="020B0604020202020204" pitchFamily="34" charset="0"/>
                <a:cs typeface="Arial" panose="020B0604020202020204" pitchFamily="34" charset="0"/>
              </a:rPr>
              <a:t>ion</a:t>
            </a:r>
            <a:r>
              <a:rPr lang="en-US" sz="1600" spc="-3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is ex</a:t>
            </a:r>
            <a:r>
              <a:rPr lang="en-US" sz="1600" spc="-9" dirty="0">
                <a:latin typeface="Arial" panose="020B0604020202020204" pitchFamily="34" charset="0"/>
                <a:cs typeface="Arial" panose="020B0604020202020204" pitchFamily="34" charset="0"/>
              </a:rPr>
              <a:t>t</a:t>
            </a:r>
            <a:r>
              <a:rPr lang="en-US" sz="1600" spc="0" dirty="0">
                <a:latin typeface="Arial" panose="020B0604020202020204" pitchFamily="34" charset="0"/>
                <a:cs typeface="Arial" panose="020B0604020202020204" pitchFamily="34" charset="0"/>
              </a:rPr>
              <a:t>end</a:t>
            </a:r>
            <a:r>
              <a:rPr lang="en-US" sz="1600" spc="4" dirty="0">
                <a:latin typeface="Arial" panose="020B0604020202020204" pitchFamily="34" charset="0"/>
                <a:cs typeface="Arial" panose="020B0604020202020204" pitchFamily="34" charset="0"/>
              </a:rPr>
              <a:t>e</a:t>
            </a:r>
            <a:r>
              <a:rPr lang="en-US" sz="1600" spc="0" dirty="0">
                <a:latin typeface="Arial" panose="020B0604020202020204" pitchFamily="34" charset="0"/>
                <a:cs typeface="Arial" panose="020B0604020202020204" pitchFamily="34" charset="0"/>
              </a:rPr>
              <a:t>d</a:t>
            </a:r>
            <a:r>
              <a:rPr lang="en-US" sz="1600" spc="-25"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and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not</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ti</a:t>
            </a:r>
            <a:r>
              <a:rPr lang="en-US" sz="1600" spc="-9" dirty="0">
                <a:latin typeface="Arial" panose="020B0604020202020204" pitchFamily="34" charset="0"/>
                <a:cs typeface="Arial" panose="020B0604020202020204" pitchFamily="34" charset="0"/>
              </a:rPr>
              <a:t>m</a:t>
            </a:r>
            <a:r>
              <a:rPr lang="en-US" sz="1600" spc="0" dirty="0">
                <a:latin typeface="Arial" panose="020B0604020202020204" pitchFamily="34" charset="0"/>
                <a:cs typeface="Arial" panose="020B0604020202020204" pitchFamily="34" charset="0"/>
              </a:rPr>
              <a:t>e out.</a:t>
            </a:r>
            <a:endParaRPr lang="en-US" sz="1600" dirty="0">
              <a:latin typeface="Arial" panose="020B0604020202020204" pitchFamily="34" charset="0"/>
              <a:cs typeface="Arial" panose="020B0604020202020204" pitchFamily="34" charset="0"/>
            </a:endParaRPr>
          </a:p>
          <a:p>
            <a:pPr marL="298450" marR="31111" indent="-285750">
              <a:lnSpc>
                <a:spcPct val="150000"/>
              </a:lnSpc>
              <a:spcBef>
                <a:spcPts val="464"/>
              </a:spcBef>
              <a:buFont typeface="Arial" panose="020B0604020202020204" pitchFamily="34" charset="0"/>
              <a:buChar char="•"/>
            </a:pPr>
            <a:r>
              <a:rPr lang="en-US" sz="1600" spc="0" dirty="0">
                <a:latin typeface="Arial" panose="020B0604020202020204" pitchFamily="34" charset="0"/>
                <a:cs typeface="Arial" panose="020B0604020202020204" pitchFamily="34" charset="0"/>
              </a:rPr>
              <a:t>Some</a:t>
            </a:r>
            <a:r>
              <a:rPr lang="en-US" sz="1600" spc="-9" dirty="0">
                <a:latin typeface="Arial" panose="020B0604020202020204" pitchFamily="34" charset="0"/>
                <a:cs typeface="Arial" panose="020B0604020202020204" pitchFamily="34" charset="0"/>
              </a:rPr>
              <a:t>t</a:t>
            </a:r>
            <a:r>
              <a:rPr lang="en-US" sz="1600" spc="0" dirty="0">
                <a:latin typeface="Arial" panose="020B0604020202020204" pitchFamily="34" charset="0"/>
                <a:cs typeface="Arial" panose="020B0604020202020204" pitchFamily="34" charset="0"/>
              </a:rPr>
              <a:t>imes</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you 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miss</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the w</a:t>
            </a:r>
            <a:r>
              <a:rPr lang="en-US" sz="1600" spc="4" dirty="0">
                <a:latin typeface="Arial" panose="020B0604020202020204" pitchFamily="34" charset="0"/>
                <a:cs typeface="Arial" panose="020B0604020202020204" pitchFamily="34" charset="0"/>
              </a:rPr>
              <a:t>a</a:t>
            </a:r>
            <a:r>
              <a:rPr lang="en-US" sz="1600" spc="0" dirty="0">
                <a:latin typeface="Arial" panose="020B0604020202020204" pitchFamily="34" charset="0"/>
                <a:cs typeface="Arial" panose="020B0604020202020204" pitchFamily="34" charset="0"/>
              </a:rPr>
              <a:t>r</a:t>
            </a:r>
            <a:r>
              <a:rPr lang="en-US" sz="1600" spc="4" dirty="0">
                <a:latin typeface="Arial" panose="020B0604020202020204" pitchFamily="34" charset="0"/>
                <a:cs typeface="Arial" panose="020B0604020202020204" pitchFamily="34" charset="0"/>
              </a:rPr>
              <a:t>n</a:t>
            </a:r>
            <a:r>
              <a:rPr lang="en-US" sz="1600" spc="0" dirty="0">
                <a:latin typeface="Arial" panose="020B0604020202020204" pitchFamily="34" charset="0"/>
                <a:cs typeface="Arial" panose="020B0604020202020204" pitchFamily="34" charset="0"/>
              </a:rPr>
              <a:t>ing</a:t>
            </a:r>
            <a:r>
              <a:rPr lang="en-US" sz="1600" spc="-2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and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be</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logg</a:t>
            </a:r>
            <a:r>
              <a:rPr lang="en-US" sz="1600" spc="4" dirty="0">
                <a:latin typeface="Arial" panose="020B0604020202020204" pitchFamily="34" charset="0"/>
                <a:cs typeface="Arial" panose="020B0604020202020204" pitchFamily="34" charset="0"/>
              </a:rPr>
              <a:t>e</a:t>
            </a:r>
            <a:r>
              <a:rPr lang="en-US" sz="1600" spc="0" dirty="0">
                <a:latin typeface="Arial" panose="020B0604020202020204" pitchFamily="34" charset="0"/>
                <a:cs typeface="Arial" panose="020B0604020202020204" pitchFamily="34" charset="0"/>
              </a:rPr>
              <a:t>d</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out.</a:t>
            </a:r>
            <a:endParaRPr lang="en-US" sz="1600" dirty="0">
              <a:latin typeface="Arial" panose="020B0604020202020204" pitchFamily="34" charset="0"/>
              <a:cs typeface="Arial" panose="020B0604020202020204" pitchFamily="34" charset="0"/>
            </a:endParaRPr>
          </a:p>
          <a:p>
            <a:pPr marL="298450" marR="31111" indent="-285750">
              <a:lnSpc>
                <a:spcPct val="150000"/>
              </a:lnSpc>
              <a:spcBef>
                <a:spcPts val="582"/>
              </a:spcBef>
              <a:buFont typeface="Arial" panose="020B0604020202020204" pitchFamily="34" charset="0"/>
              <a:buChar char="•"/>
            </a:pPr>
            <a:r>
              <a:rPr lang="en-US" sz="1600" spc="0" dirty="0">
                <a:latin typeface="Arial" panose="020B0604020202020204" pitchFamily="34" charset="0"/>
                <a:cs typeface="Arial" panose="020B0604020202020204" pitchFamily="34" charset="0"/>
              </a:rPr>
              <a:t>You</a:t>
            </a:r>
            <a:r>
              <a:rPr lang="en-US" sz="1600" spc="-19" dirty="0">
                <a:latin typeface="Arial" panose="020B0604020202020204" pitchFamily="34" charset="0"/>
                <a:cs typeface="Arial" panose="020B0604020202020204" pitchFamily="34" charset="0"/>
              </a:rPr>
              <a:t> </a:t>
            </a:r>
            <a:r>
              <a:rPr lang="en-US" sz="1600" spc="44" dirty="0">
                <a:latin typeface="Arial" panose="020B0604020202020204" pitchFamily="34" charset="0"/>
                <a:cs typeface="Arial" panose="020B0604020202020204" pitchFamily="34" charset="0"/>
              </a:rPr>
              <a:t>w</a:t>
            </a:r>
            <a:r>
              <a:rPr lang="en-US" sz="1600" spc="-19" dirty="0">
                <a:latin typeface="Arial" panose="020B0604020202020204" pitchFamily="34" charset="0"/>
                <a:cs typeface="Arial" panose="020B0604020202020204" pitchFamily="34" charset="0"/>
              </a:rPr>
              <a:t>i</a:t>
            </a:r>
            <a:r>
              <a:rPr lang="en-US" sz="1600" spc="0" dirty="0">
                <a:latin typeface="Arial" panose="020B0604020202020204" pitchFamily="34" charset="0"/>
                <a:cs typeface="Arial" panose="020B0604020202020204" pitchFamily="34" charset="0"/>
              </a:rPr>
              <a:t>ll</a:t>
            </a:r>
            <a:r>
              <a:rPr lang="en-US" sz="1600" spc="-4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need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to change</a:t>
            </a:r>
            <a:r>
              <a:rPr lang="en-US" sz="1600" spc="-9" dirty="0">
                <a:latin typeface="Arial" panose="020B0604020202020204" pitchFamily="34" charset="0"/>
                <a:cs typeface="Arial" panose="020B0604020202020204" pitchFamily="34" charset="0"/>
              </a:rPr>
              <a:t> </a:t>
            </a:r>
            <a:r>
              <a:rPr lang="en-US" sz="1600" spc="-34" dirty="0">
                <a:latin typeface="Arial" panose="020B0604020202020204" pitchFamily="34" charset="0"/>
                <a:cs typeface="Arial" panose="020B0604020202020204" pitchFamily="34" charset="0"/>
              </a:rPr>
              <a:t>y</a:t>
            </a:r>
            <a:r>
              <a:rPr lang="en-US" sz="1600" spc="0" dirty="0">
                <a:latin typeface="Arial" panose="020B0604020202020204" pitchFamily="34" charset="0"/>
                <a:cs typeface="Arial" panose="020B0604020202020204" pitchFamily="34" charset="0"/>
              </a:rPr>
              <a:t>our</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pas</a:t>
            </a:r>
            <a:r>
              <a:rPr lang="en-US" sz="1600" spc="-19" dirty="0">
                <a:latin typeface="Arial" panose="020B0604020202020204" pitchFamily="34" charset="0"/>
                <a:cs typeface="Arial" panose="020B0604020202020204" pitchFamily="34" charset="0"/>
              </a:rPr>
              <a:t>s</a:t>
            </a:r>
            <a:r>
              <a:rPr lang="en-US" sz="1600" spc="34" dirty="0">
                <a:latin typeface="Arial" panose="020B0604020202020204" pitchFamily="34" charset="0"/>
                <a:cs typeface="Arial" panose="020B0604020202020204" pitchFamily="34" charset="0"/>
              </a:rPr>
              <a:t>w</a:t>
            </a:r>
            <a:r>
              <a:rPr lang="en-US" sz="1600" spc="0" dirty="0">
                <a:latin typeface="Arial" panose="020B0604020202020204" pitchFamily="34" charset="0"/>
                <a:cs typeface="Arial" panose="020B0604020202020204" pitchFamily="34" charset="0"/>
              </a:rPr>
              <a:t>ord</a:t>
            </a:r>
            <a:r>
              <a:rPr lang="en-US" sz="1600" spc="-3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e</a:t>
            </a:r>
            <a:r>
              <a:rPr lang="en-US" sz="1600" spc="-19" dirty="0">
                <a:latin typeface="Arial" panose="020B0604020202020204" pitchFamily="34" charset="0"/>
                <a:cs typeface="Arial" panose="020B0604020202020204" pitchFamily="34" charset="0"/>
              </a:rPr>
              <a:t>v</a:t>
            </a:r>
            <a:r>
              <a:rPr lang="en-US" sz="1600" spc="0" dirty="0">
                <a:latin typeface="Arial" panose="020B0604020202020204" pitchFamily="34" charset="0"/>
                <a:cs typeface="Arial" panose="020B0604020202020204" pitchFamily="34" charset="0"/>
              </a:rPr>
              <a:t>ery </a:t>
            </a:r>
            <a:r>
              <a:rPr lang="en-US" sz="1600" spc="0" dirty="0">
                <a:solidFill>
                  <a:srgbClr val="FF0000"/>
                </a:solidFill>
                <a:latin typeface="Arial" panose="020B0604020202020204" pitchFamily="34" charset="0"/>
                <a:cs typeface="Arial" panose="020B0604020202020204" pitchFamily="34" charset="0"/>
              </a:rPr>
              <a:t>60</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da</a:t>
            </a:r>
            <a:r>
              <a:rPr lang="en-US" sz="1600" spc="-29" dirty="0">
                <a:latin typeface="Arial" panose="020B0604020202020204" pitchFamily="34" charset="0"/>
                <a:cs typeface="Arial" panose="020B0604020202020204" pitchFamily="34" charset="0"/>
              </a:rPr>
              <a:t>y</a:t>
            </a:r>
            <a:r>
              <a:rPr lang="en-US" sz="1600" spc="0" dirty="0">
                <a:latin typeface="Arial" panose="020B0604020202020204" pitchFamily="34" charset="0"/>
                <a:cs typeface="Arial" panose="020B0604020202020204" pitchFamily="34" charset="0"/>
              </a:rPr>
              <a:t>s.</a:t>
            </a:r>
            <a:endParaRPr lang="en-US" sz="1600" dirty="0">
              <a:latin typeface="Arial" panose="020B0604020202020204" pitchFamily="34" charset="0"/>
              <a:cs typeface="Arial" panose="020B0604020202020204" pitchFamily="34" charset="0"/>
            </a:endParaRPr>
          </a:p>
          <a:p>
            <a:pPr marL="298450" indent="-285750">
              <a:lnSpc>
                <a:spcPct val="150000"/>
              </a:lnSpc>
              <a:spcBef>
                <a:spcPts val="836"/>
              </a:spcBef>
              <a:buFont typeface="Arial" panose="020B0604020202020204" pitchFamily="34" charset="0"/>
              <a:buChar char="•"/>
            </a:pPr>
            <a:r>
              <a:rPr lang="en-US" sz="1600" spc="0" dirty="0">
                <a:latin typeface="Arial" panose="020B0604020202020204" pitchFamily="34" charset="0"/>
                <a:cs typeface="Arial" panose="020B0604020202020204" pitchFamily="34" charset="0"/>
              </a:rPr>
              <a:t>You 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be</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noti</a:t>
            </a:r>
            <a:r>
              <a:rPr lang="en-US" sz="1600" spc="-9" dirty="0">
                <a:latin typeface="Arial" panose="020B0604020202020204" pitchFamily="34" charset="0"/>
                <a:cs typeface="Arial" panose="020B0604020202020204" pitchFamily="34" charset="0"/>
              </a:rPr>
              <a:t>f</a:t>
            </a:r>
            <a:r>
              <a:rPr lang="en-US" sz="1600" spc="0" dirty="0">
                <a:latin typeface="Arial" panose="020B0604020202020204" pitchFamily="34" charset="0"/>
                <a:cs typeface="Arial" panose="020B0604020202020204" pitchFamily="34" charset="0"/>
              </a:rPr>
              <a:t>ied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v</a:t>
            </a:r>
            <a:r>
              <a:rPr lang="en-US" sz="1600" spc="-4" dirty="0">
                <a:latin typeface="Arial" panose="020B0604020202020204" pitchFamily="34" charset="0"/>
                <a:cs typeface="Arial" panose="020B0604020202020204" pitchFamily="34" charset="0"/>
              </a:rPr>
              <a:t>i</a:t>
            </a:r>
            <a:r>
              <a:rPr lang="en-US" sz="1600" spc="0" dirty="0">
                <a:latin typeface="Arial" panose="020B0604020202020204" pitchFamily="34" charset="0"/>
                <a:cs typeface="Arial" panose="020B0604020202020204" pitchFamily="34" charset="0"/>
              </a:rPr>
              <a:t>a</a:t>
            </a:r>
            <a:r>
              <a:rPr lang="en-US" sz="1600" spc="9" dirty="0">
                <a:latin typeface="Arial" panose="020B0604020202020204" pitchFamily="34" charset="0"/>
                <a:cs typeface="Arial" panose="020B0604020202020204" pitchFamily="34" charset="0"/>
              </a:rPr>
              <a:t> e</a:t>
            </a:r>
            <a:r>
              <a:rPr lang="en-US" sz="1600" spc="4" dirty="0">
                <a:latin typeface="Arial" panose="020B0604020202020204" pitchFamily="34" charset="0"/>
                <a:cs typeface="Arial" panose="020B0604020202020204" pitchFamily="34" charset="0"/>
              </a:rPr>
              <a:t>-</a:t>
            </a:r>
            <a:r>
              <a:rPr lang="en-US" sz="1600" spc="0" dirty="0">
                <a:latin typeface="Arial" panose="020B0604020202020204" pitchFamily="34" charset="0"/>
                <a:cs typeface="Arial" panose="020B0604020202020204" pitchFamily="34" charset="0"/>
              </a:rPr>
              <a:t>mail</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four</a:t>
            </a:r>
            <a:r>
              <a:rPr lang="en-US" sz="1600" spc="-2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t>
            </a:r>
            <a:r>
              <a:rPr lang="en-US" sz="1600" spc="4" dirty="0">
                <a:latin typeface="Arial" panose="020B0604020202020204" pitchFamily="34" charset="0"/>
                <a:cs typeface="Arial" panose="020B0604020202020204" pitchFamily="34" charset="0"/>
              </a:rPr>
              <a:t>4</a:t>
            </a:r>
            <a:r>
              <a:rPr lang="en-US" sz="1600" spc="0" dirty="0">
                <a:latin typeface="Arial" panose="020B0604020202020204" pitchFamily="34" charset="0"/>
                <a:cs typeface="Arial" panose="020B0604020202020204" pitchFamily="34" charset="0"/>
              </a:rPr>
              <a:t>)</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days</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before</a:t>
            </a:r>
            <a:r>
              <a:rPr lang="en-US" sz="1600" spc="-2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the</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pa</a:t>
            </a:r>
            <a:r>
              <a:rPr lang="en-US" sz="1600" spc="9" dirty="0">
                <a:latin typeface="Arial" panose="020B0604020202020204" pitchFamily="34" charset="0"/>
                <a:cs typeface="Arial" panose="020B0604020202020204" pitchFamily="34" charset="0"/>
              </a:rPr>
              <a:t>s</a:t>
            </a:r>
            <a:r>
              <a:rPr lang="en-US" sz="1600" spc="0" dirty="0">
                <a:latin typeface="Arial" panose="020B0604020202020204" pitchFamily="34" charset="0"/>
                <a:cs typeface="Arial" panose="020B0604020202020204" pitchFamily="34" charset="0"/>
              </a:rPr>
              <a:t>s</a:t>
            </a:r>
            <a:r>
              <a:rPr lang="en-US" sz="1600" spc="9" dirty="0">
                <a:latin typeface="Arial" panose="020B0604020202020204" pitchFamily="34" charset="0"/>
                <a:cs typeface="Arial" panose="020B0604020202020204" pitchFamily="34" charset="0"/>
              </a:rPr>
              <a:t>w</a:t>
            </a:r>
            <a:r>
              <a:rPr lang="en-US" sz="1600" spc="0" dirty="0">
                <a:latin typeface="Arial" panose="020B0604020202020204" pitchFamily="34" charset="0"/>
                <a:cs typeface="Arial" panose="020B0604020202020204" pitchFamily="34" charset="0"/>
              </a:rPr>
              <a:t>o</a:t>
            </a:r>
            <a:r>
              <a:rPr lang="en-US" sz="1600" spc="4" dirty="0">
                <a:latin typeface="Arial" panose="020B0604020202020204" pitchFamily="34" charset="0"/>
                <a:cs typeface="Arial" panose="020B0604020202020204" pitchFamily="34" charset="0"/>
              </a:rPr>
              <a:t>r</a:t>
            </a:r>
            <a:r>
              <a:rPr lang="en-US" sz="1600" spc="0" dirty="0">
                <a:latin typeface="Arial" panose="020B0604020202020204" pitchFamily="34" charset="0"/>
                <a:cs typeface="Arial" panose="020B0604020202020204" pitchFamily="34" charset="0"/>
              </a:rPr>
              <a:t>d expires</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and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given an</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opp</a:t>
            </a:r>
            <a:r>
              <a:rPr lang="en-US" sz="1600" spc="4" dirty="0">
                <a:latin typeface="Arial" panose="020B0604020202020204" pitchFamily="34" charset="0"/>
                <a:cs typeface="Arial" panose="020B0604020202020204" pitchFamily="34" charset="0"/>
              </a:rPr>
              <a:t>o</a:t>
            </a:r>
            <a:r>
              <a:rPr lang="en-US" sz="1600" spc="0" dirty="0">
                <a:latin typeface="Arial" panose="020B0604020202020204" pitchFamily="34" charset="0"/>
                <a:cs typeface="Arial" panose="020B0604020202020204" pitchFamily="34" charset="0"/>
              </a:rPr>
              <a:t>rtunity</a:t>
            </a:r>
            <a:r>
              <a:rPr lang="en-US" sz="1600" spc="-3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to c</a:t>
            </a:r>
            <a:r>
              <a:rPr lang="en-US" sz="1600" spc="4" dirty="0">
                <a:latin typeface="Arial" panose="020B0604020202020204" pitchFamily="34" charset="0"/>
                <a:cs typeface="Arial" panose="020B0604020202020204" pitchFamily="34" charset="0"/>
              </a:rPr>
              <a:t>h</a:t>
            </a:r>
            <a:r>
              <a:rPr lang="en-US" sz="1600" spc="0" dirty="0">
                <a:latin typeface="Arial" panose="020B0604020202020204" pitchFamily="34" charset="0"/>
                <a:cs typeface="Arial" panose="020B0604020202020204" pitchFamily="34" charset="0"/>
              </a:rPr>
              <a:t>ange</a:t>
            </a:r>
            <a:r>
              <a:rPr lang="en-US" sz="1600" spc="-3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it</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every ti</a:t>
            </a:r>
            <a:r>
              <a:rPr lang="en-US" sz="1600" spc="-9" dirty="0">
                <a:latin typeface="Arial" panose="020B0604020202020204" pitchFamily="34" charset="0"/>
                <a:cs typeface="Arial" panose="020B0604020202020204" pitchFamily="34" charset="0"/>
              </a:rPr>
              <a:t>m</a:t>
            </a:r>
            <a:r>
              <a:rPr lang="en-US" sz="1600" spc="0" dirty="0">
                <a:latin typeface="Arial" panose="020B0604020202020204" pitchFamily="34" charset="0"/>
                <a:cs typeface="Arial" panose="020B0604020202020204" pitchFamily="34" charset="0"/>
              </a:rPr>
              <a:t>e</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you l</a:t>
            </a:r>
            <a:r>
              <a:rPr lang="en-US" sz="1600" spc="-9" dirty="0">
                <a:latin typeface="Arial" panose="020B0604020202020204" pitchFamily="34" charset="0"/>
                <a:cs typeface="Arial" panose="020B0604020202020204" pitchFamily="34" charset="0"/>
              </a:rPr>
              <a:t>o</a:t>
            </a:r>
            <a:r>
              <a:rPr lang="en-US" sz="1600" spc="0" dirty="0">
                <a:latin typeface="Arial" panose="020B0604020202020204" pitchFamily="34" charset="0"/>
                <a:cs typeface="Arial" panose="020B0604020202020204" pitchFamily="34" charset="0"/>
              </a:rPr>
              <a:t>g</a:t>
            </a:r>
            <a:r>
              <a:rPr lang="en-US" sz="1600" dirty="0">
                <a:latin typeface="Arial" panose="020B0604020202020204" pitchFamily="34" charset="0"/>
                <a:cs typeface="Arial" panose="020B0604020202020204" pitchFamily="34" charset="0"/>
              </a:rPr>
              <a:t> in during those 4 days until you are finally required to change it.</a:t>
            </a:r>
          </a:p>
          <a:p>
            <a:pPr marL="240030" indent="-24003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40030" indent="-24003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oter Placeholder 3"/>
          <p:cNvSpPr txBox="1">
            <a:spLocks/>
          </p:cNvSpPr>
          <p:nvPr/>
        </p:nvSpPr>
        <p:spPr>
          <a:xfrm>
            <a:off x="1295399" y="646906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340257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057400" y="1251466"/>
            <a:ext cx="4953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Resources - On the Portal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47" y="1934135"/>
            <a:ext cx="7296150" cy="3930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ject 6"/>
          <p:cNvSpPr/>
          <p:nvPr/>
        </p:nvSpPr>
        <p:spPr>
          <a:xfrm>
            <a:off x="501127" y="2819400"/>
            <a:ext cx="1676400" cy="1511449"/>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sp>
        <p:nvSpPr>
          <p:cNvPr id="7" name="object 6"/>
          <p:cNvSpPr/>
          <p:nvPr/>
        </p:nvSpPr>
        <p:spPr>
          <a:xfrm>
            <a:off x="2224144" y="2701683"/>
            <a:ext cx="1143000" cy="381093"/>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ooter Placeholder 3"/>
          <p:cNvSpPr txBox="1">
            <a:spLocks/>
          </p:cNvSpPr>
          <p:nvPr/>
        </p:nvSpPr>
        <p:spPr>
          <a:xfrm>
            <a:off x="1295398" y="6492875"/>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88968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81000" y="1251465"/>
            <a:ext cx="82296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Resources On the Portal – PED Forms </a:t>
            </a:r>
            <a:endParaRPr lang="en-US" sz="3200" strike="sngStrike" dirty="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3"/>
          <p:cNvSpPr txBox="1">
            <a:spLocks/>
          </p:cNvSpPr>
          <p:nvPr/>
        </p:nvSpPr>
        <p:spPr>
          <a:xfrm>
            <a:off x="1295398" y="644620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52928"/>
            <a:ext cx="6567488" cy="3471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81000" y="1918462"/>
            <a:ext cx="86106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PEDs must always use current PED Forms. The most up to date versions are available on the Portal:</a:t>
            </a:r>
          </a:p>
          <a:p>
            <a:r>
              <a:rPr lang="en-US" dirty="0">
                <a:latin typeface="Arial" panose="020B0604020202020204" pitchFamily="34" charset="0"/>
                <a:cs typeface="Arial" panose="020B0604020202020204" pitchFamily="34" charset="0"/>
                <a:hlinkClick r:id="rId4"/>
              </a:rPr>
              <a:t>https://nmmedicaid.portal.conduent.com/static/ProviderInformation.htm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10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394354"/>
            <a:ext cx="7877969" cy="604573"/>
          </a:xfrm>
          <a:noFill/>
        </p:spPr>
        <p:txBody>
          <a:bodyPr/>
          <a:lstStyle/>
          <a:p>
            <a:r>
              <a:rPr lang="en-US" sz="2200" dirty="0">
                <a:solidFill>
                  <a:srgbClr val="000000"/>
                </a:solidFill>
              </a:rPr>
              <a:t>New Mexico Medicaid Resources</a:t>
            </a:r>
            <a:endParaRPr lang="en-US" dirty="0"/>
          </a:p>
        </p:txBody>
      </p:sp>
      <p:sp>
        <p:nvSpPr>
          <p:cNvPr id="10" name="Rectangle 3"/>
          <p:cNvSpPr txBox="1">
            <a:spLocks noChangeArrowheads="1"/>
          </p:cNvSpPr>
          <p:nvPr/>
        </p:nvSpPr>
        <p:spPr bwMode="auto">
          <a:xfrm>
            <a:off x="429420" y="1933839"/>
            <a:ext cx="7839472" cy="4422513"/>
          </a:xfrm>
          <a:prstGeom prst="rect">
            <a:avLst/>
          </a:prstGeom>
          <a:solidFill>
            <a:schemeClr val="bg1"/>
          </a:solidFill>
          <a:ln w="9525">
            <a:noFill/>
            <a:miter lim="800000"/>
            <a:headEnd/>
            <a:tailEnd/>
          </a:ln>
          <a:effectLst/>
        </p:spPr>
        <p:txBody>
          <a:bodyPr vert="horz" wrap="square" lIns="64005" tIns="32003" rIns="64005" bIns="32003" numCol="1" anchor="t" anchorCtr="0" compatLnSpc="1">
            <a:prstTxWarp prst="textNoShape">
              <a:avLst/>
            </a:prstTxWarp>
          </a:bodyPr>
          <a:lstStyle/>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New Mexico Medicaid Online</a:t>
            </a:r>
          </a:p>
          <a:p>
            <a:pPr marL="597823" lvl="3" indent="-240018" defTabSz="457154">
              <a:lnSpc>
                <a:spcPct val="150000"/>
              </a:lnSpc>
              <a:spcBef>
                <a:spcPts val="420"/>
              </a:spcBef>
              <a:buSzPct val="75000"/>
            </a:pPr>
            <a:r>
              <a:rPr lang="en-US" sz="1600" dirty="0">
                <a:solidFill>
                  <a:prstClr val="black"/>
                </a:solidFill>
              </a:rPr>
              <a:t>Provider Information</a:t>
            </a:r>
          </a:p>
          <a:p>
            <a:pPr marL="597823" lvl="3" indent="-240018" defTabSz="457154">
              <a:lnSpc>
                <a:spcPct val="150000"/>
              </a:lnSpc>
              <a:spcBef>
                <a:spcPts val="420"/>
              </a:spcBef>
              <a:buSzPct val="75000"/>
            </a:pPr>
            <a:r>
              <a:rPr lang="en-US" sz="1600" dirty="0">
                <a:solidFill>
                  <a:prstClr val="black"/>
                </a:solidFill>
              </a:rPr>
              <a:t>Provider Login Screen Notices</a:t>
            </a:r>
          </a:p>
          <a:p>
            <a:pPr marL="597823" lvl="3" indent="-240018" defTabSz="457154">
              <a:lnSpc>
                <a:spcPct val="150000"/>
              </a:lnSpc>
              <a:spcBef>
                <a:spcPts val="420"/>
              </a:spcBef>
              <a:buSzPct val="75000"/>
            </a:pPr>
            <a:r>
              <a:rPr lang="en-US" sz="1600" dirty="0">
                <a:solidFill>
                  <a:prstClr val="black"/>
                </a:solidFill>
              </a:rPr>
              <a:t>Provider E-News Newsletters</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Medicaid Provider Relations Call Center</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Provider Communication Updates </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Provider Field Representative</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Provider Webinars</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Open Forums and Live Training Sessions</a:t>
            </a:r>
          </a:p>
          <a:p>
            <a:pPr algn="r" defTabSz="457154">
              <a:buSzPct val="75000"/>
            </a:pPr>
            <a:r>
              <a:rPr lang="en-US" sz="1600" i="1" dirty="0">
                <a:solidFill>
                  <a:prstClr val="black"/>
                </a:solidFill>
              </a:rPr>
              <a:t>Continued on next page . . . </a:t>
            </a:r>
            <a:endParaRPr lang="en-US" sz="1600" i="1" dirty="0">
              <a:solidFill>
                <a:srgbClr val="00837B">
                  <a:lumMod val="50000"/>
                </a:srgbClr>
              </a:solidFill>
            </a:endParaRPr>
          </a:p>
          <a:p>
            <a:pPr defTabSz="457154"/>
            <a:r>
              <a:rPr lang="en-US" sz="1300" dirty="0">
                <a:solidFill>
                  <a:srgbClr val="00837B">
                    <a:lumMod val="50000"/>
                  </a:srgbClr>
                </a:solidFill>
              </a:rPr>
              <a:t> </a:t>
            </a:r>
          </a:p>
          <a:p>
            <a:pPr marL="240018" indent="-240018" defTabSz="640048" fontAlgn="base">
              <a:lnSpc>
                <a:spcPct val="150000"/>
              </a:lnSpc>
              <a:spcBef>
                <a:spcPts val="420"/>
              </a:spcBef>
              <a:spcAft>
                <a:spcPts val="420"/>
              </a:spcAft>
              <a:buFont typeface="Arial" pitchFamily="34" charset="0"/>
              <a:buChar char="•"/>
              <a:defRPr/>
            </a:pPr>
            <a:endParaRPr lang="en-US" sz="1400" i="1" kern="0" dirty="0">
              <a:solidFill>
                <a:prstClr val="black"/>
              </a:solidFill>
            </a:endParaRPr>
          </a:p>
          <a:p>
            <a:pPr marL="457154" lvl="1" defTabSz="457154"/>
            <a:br>
              <a:rPr lang="en-US" sz="1700" dirty="0">
                <a:solidFill>
                  <a:prstClr val="black"/>
                </a:solidFill>
              </a:rPr>
            </a:br>
            <a:br>
              <a:rPr lang="en-US" sz="1500" dirty="0">
                <a:solidFill>
                  <a:prstClr val="black"/>
                </a:solidFill>
              </a:rPr>
            </a:br>
            <a:endParaRPr lang="en-US" sz="1500" dirty="0">
              <a:solidFill>
                <a:prstClr val="black"/>
              </a:solidFill>
            </a:endParaRPr>
          </a:p>
        </p:txBody>
      </p:sp>
      <p:sp>
        <p:nvSpPr>
          <p:cNvPr id="2" name="Rectangle 1"/>
          <p:cNvSpPr/>
          <p:nvPr/>
        </p:nvSpPr>
        <p:spPr>
          <a:xfrm>
            <a:off x="2434829" y="2373313"/>
            <a:ext cx="4167188" cy="460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4005" tIns="32003" rIns="64005" bIns="32003" rtlCol="0" anchor="ctr"/>
          <a:lstStyle/>
          <a:p>
            <a:pPr algn="ctr" defTabSz="457154"/>
            <a:endParaRPr lang="en-US" dirty="0">
              <a:solidFill>
                <a:srgbClr val="FF0000"/>
              </a:solidFill>
            </a:endParaRPr>
          </a:p>
        </p:txBody>
      </p:sp>
      <p:sp>
        <p:nvSpPr>
          <p:cNvPr id="4" name="Line Callout 1 3"/>
          <p:cNvSpPr/>
          <p:nvPr/>
        </p:nvSpPr>
        <p:spPr>
          <a:xfrm>
            <a:off x="2434829" y="2373313"/>
            <a:ext cx="4167188" cy="460375"/>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64005" tIns="32003" rIns="64005" bIns="32003" rtlCol="0" anchor="ctr"/>
          <a:lstStyle/>
          <a:p>
            <a:pPr algn="ctr" defTabSz="457154"/>
            <a:endParaRPr lang="en-US" dirty="0">
              <a:solidFill>
                <a:srgbClr val="FFFFFE"/>
              </a:solidFill>
            </a:endParaRPr>
          </a:p>
        </p:txBody>
      </p:sp>
    </p:spTree>
    <p:extLst>
      <p:ext uri="{BB962C8B-B14F-4D97-AF65-F5344CB8AC3E}">
        <p14:creationId xmlns:p14="http://schemas.microsoft.com/office/powerpoint/2010/main" val="75182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143000"/>
            <a:ext cx="8488164" cy="677333"/>
          </a:xfrm>
        </p:spPr>
        <p:txBody>
          <a:bodyPr/>
          <a:lstStyle/>
          <a:p>
            <a:r>
              <a:rPr lang="en-US" sz="3200" dirty="0">
                <a:latin typeface="Arial" panose="020B0604020202020204" pitchFamily="34" charset="0"/>
                <a:cs typeface="Arial" panose="020B0604020202020204" pitchFamily="34" charset="0"/>
              </a:rPr>
              <a:t>Topics of this Workshop</a:t>
            </a:r>
          </a:p>
        </p:txBody>
      </p:sp>
      <p:sp>
        <p:nvSpPr>
          <p:cNvPr id="7" name="Text Placeholder 6"/>
          <p:cNvSpPr>
            <a:spLocks noGrp="1"/>
          </p:cNvSpPr>
          <p:nvPr>
            <p:ph type="body" sz="quarter" idx="13"/>
          </p:nvPr>
        </p:nvSpPr>
        <p:spPr>
          <a:xfrm>
            <a:off x="316832" y="1981200"/>
            <a:ext cx="8463996" cy="3524250"/>
          </a:xfrm>
        </p:spPr>
        <p:txBody>
          <a:bodyPr/>
          <a:lstStyle/>
          <a:p>
            <a:pPr>
              <a:lnSpc>
                <a:spcPct val="100000"/>
              </a:lnSpc>
            </a:pPr>
            <a:r>
              <a:rPr lang="en-US" sz="2000" dirty="0">
                <a:solidFill>
                  <a:schemeClr val="tx1"/>
                </a:solidFill>
                <a:latin typeface="Arial" panose="020B0604020202020204" pitchFamily="34" charset="0"/>
                <a:cs typeface="Arial" panose="020B0604020202020204" pitchFamily="34" charset="0"/>
              </a:rPr>
              <a:t>New Presumptive Eligibility (PE) Determiner</a:t>
            </a:r>
          </a:p>
          <a:p>
            <a:pPr marL="240030" indent="-240030">
              <a:lnSpc>
                <a:spcPct val="10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Welcome Letter</a:t>
            </a:r>
          </a:p>
          <a:p>
            <a:pPr marL="240030" indent="-240030">
              <a:lnSpc>
                <a:spcPct val="10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Web Registration</a:t>
            </a:r>
          </a:p>
          <a:p>
            <a:pPr marL="240030" indent="-240030">
              <a:lnSpc>
                <a:spcPct val="10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Portal Log on </a:t>
            </a:r>
          </a:p>
          <a:p>
            <a:pPr>
              <a:lnSpc>
                <a:spcPct val="100000"/>
              </a:lnSpc>
            </a:pPr>
            <a:r>
              <a:rPr lang="en-US" sz="2000" dirty="0">
                <a:solidFill>
                  <a:schemeClr val="tx1"/>
                </a:solidFill>
                <a:latin typeface="Arial" panose="020B0604020202020204" pitchFamily="34" charset="0"/>
                <a:cs typeface="Arial" panose="020B0604020202020204" pitchFamily="34" charset="0"/>
              </a:rPr>
              <a:t>Available Resources</a:t>
            </a:r>
          </a:p>
          <a:p>
            <a:pPr>
              <a:lnSpc>
                <a:spcPct val="100000"/>
              </a:lnSpc>
            </a:pPr>
            <a:r>
              <a:rPr lang="en-US" sz="2000" dirty="0">
                <a:solidFill>
                  <a:schemeClr val="tx1"/>
                </a:solidFill>
                <a:latin typeface="Arial" panose="020B0604020202020204" pitchFamily="34" charset="0"/>
                <a:cs typeface="Arial" panose="020B0604020202020204" pitchFamily="34" charset="0"/>
              </a:rPr>
              <a:t>Technical Support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9515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6727825" y="5624515"/>
            <a:ext cx="2133600" cy="273844"/>
          </a:xfrm>
        </p:spPr>
        <p:txBody>
          <a:bodyPr/>
          <a:lstStyle/>
          <a:p>
            <a:fld id="{CACB3E39-5571-0247-86B7-EF41C2ABA1DB}" type="slidenum">
              <a:rPr lang="en-US" smtClean="0"/>
              <a:pPr/>
              <a:t>30</a:t>
            </a:fld>
            <a:endParaRPr lang="en-US" dirty="0"/>
          </a:p>
        </p:txBody>
      </p:sp>
      <p:sp>
        <p:nvSpPr>
          <p:cNvPr id="9" name="Rectangle 2"/>
          <p:cNvSpPr>
            <a:spLocks noGrp="1" noChangeArrowheads="1"/>
          </p:cNvSpPr>
          <p:nvPr>
            <p:ph type="title"/>
          </p:nvPr>
        </p:nvSpPr>
        <p:spPr>
          <a:xfrm>
            <a:off x="390922" y="1801815"/>
            <a:ext cx="7877969" cy="554632"/>
          </a:xfrm>
          <a:noFill/>
        </p:spPr>
        <p:txBody>
          <a:bodyPr/>
          <a:lstStyle/>
          <a:p>
            <a:r>
              <a:rPr lang="en-US" sz="1938" dirty="0"/>
              <a:t>New Mexico Medicaid Resources </a:t>
            </a:r>
            <a:r>
              <a:rPr lang="en-US" sz="1813" i="1" dirty="0"/>
              <a:t>Continued</a:t>
            </a:r>
          </a:p>
        </p:txBody>
      </p:sp>
      <p:sp>
        <p:nvSpPr>
          <p:cNvPr id="10" name="Rectangle 3"/>
          <p:cNvSpPr txBox="1">
            <a:spLocks noChangeArrowheads="1"/>
          </p:cNvSpPr>
          <p:nvPr/>
        </p:nvSpPr>
        <p:spPr bwMode="auto">
          <a:xfrm>
            <a:off x="429420" y="2307628"/>
            <a:ext cx="7839472" cy="3228779"/>
          </a:xfrm>
          <a:prstGeom prst="rect">
            <a:avLst/>
          </a:prstGeom>
          <a:solidFill>
            <a:schemeClr val="bg1"/>
          </a:solidFill>
          <a:ln w="9525">
            <a:noFill/>
            <a:miter lim="800000"/>
            <a:headEnd/>
            <a:tailEnd/>
          </a:ln>
          <a:effectLst/>
        </p:spPr>
        <p:txBody>
          <a:bodyPr vert="horz" wrap="square" lIns="57142" tIns="28571" rIns="57142" bIns="28571" numCol="1" anchor="t" anchorCtr="0" compatLnSpc="1">
            <a:prstTxWarp prst="textNoShape">
              <a:avLst/>
            </a:prstTxWarp>
          </a:bodyPr>
          <a:lstStyle/>
          <a:p>
            <a:r>
              <a:rPr lang="en-US" sz="688" b="1" dirty="0"/>
              <a:t>New Mexico Medicaid Portal </a:t>
            </a:r>
            <a:r>
              <a:rPr lang="en-US" sz="688" dirty="0"/>
              <a:t>– </a:t>
            </a:r>
            <a:r>
              <a:rPr lang="en-US" sz="688" dirty="0">
                <a:hlinkClick r:id="rId3"/>
              </a:rPr>
              <a:t>https://nmmedicaid.portal.conduent.com/static/index.htm</a:t>
            </a:r>
            <a:r>
              <a:rPr lang="en-US" sz="688" dirty="0"/>
              <a:t> </a:t>
            </a:r>
          </a:p>
          <a:p>
            <a:r>
              <a:rPr lang="en-US" sz="688" dirty="0"/>
              <a:t>Claim Inquiries, Eligibility Verification, Electronic Claim Submission, Provider Manuals, E-News</a:t>
            </a:r>
          </a:p>
          <a:p>
            <a:endParaRPr lang="en-US" sz="688" dirty="0"/>
          </a:p>
          <a:p>
            <a:r>
              <a:rPr lang="en-US" sz="688" b="1" dirty="0"/>
              <a:t>NM Health Care Authority  </a:t>
            </a:r>
            <a:r>
              <a:rPr lang="en-US" sz="688" dirty="0"/>
              <a:t>– </a:t>
            </a:r>
            <a:r>
              <a:rPr lang="en-US" sz="688" dirty="0">
                <a:hlinkClick r:id="rId4"/>
              </a:rPr>
              <a:t>http://www.hca.nm.gov</a:t>
            </a:r>
            <a:r>
              <a:rPr lang="en-US" sz="688" dirty="0"/>
              <a:t> </a:t>
            </a:r>
          </a:p>
          <a:p>
            <a:r>
              <a:rPr lang="en-US" sz="688" dirty="0"/>
              <a:t>Supplements, Memos, Provider Billing Packets and Policy</a:t>
            </a:r>
          </a:p>
          <a:p>
            <a:endParaRPr lang="en-US" sz="688" dirty="0"/>
          </a:p>
          <a:p>
            <a:r>
              <a:rPr lang="en-US" sz="688" b="1" dirty="0">
                <a:cs typeface="Arial" panose="020B0604020202020204" pitchFamily="34" charset="0"/>
              </a:rPr>
              <a:t>Medical Assistance Division </a:t>
            </a:r>
            <a:r>
              <a:rPr lang="en-US" sz="688" dirty="0">
                <a:cs typeface="Arial" panose="020B0604020202020204" pitchFamily="34" charset="0"/>
              </a:rPr>
              <a:t>– PE Program Staff – </a:t>
            </a:r>
            <a:r>
              <a:rPr lang="en-US" sz="688" dirty="0">
                <a:cs typeface="Arial" panose="020B0604020202020204" pitchFamily="34" charset="0"/>
                <a:hlinkClick r:id="rId5"/>
              </a:rPr>
              <a:t>HSD.PEDeterminers@state.nm.us</a:t>
            </a:r>
            <a:endParaRPr lang="en-US" sz="688" dirty="0">
              <a:cs typeface="Arial" panose="020B0604020202020204" pitchFamily="34" charset="0"/>
            </a:endParaRPr>
          </a:p>
          <a:p>
            <a:r>
              <a:rPr lang="en-US" sz="688" dirty="0">
                <a:cs typeface="Arial" panose="020B0604020202020204" pitchFamily="34" charset="0"/>
              </a:rPr>
              <a:t>Assistance with PE Applications, PE Determinations, MAD 070, PE Training, PE Certification </a:t>
            </a:r>
          </a:p>
          <a:p>
            <a:endParaRPr lang="en-US" sz="688" dirty="0"/>
          </a:p>
          <a:p>
            <a:r>
              <a:rPr lang="en-US" sz="688" b="1" dirty="0"/>
              <a:t>Consolidated Customer Service Call Center </a:t>
            </a:r>
            <a:r>
              <a:rPr lang="en-US" sz="688" dirty="0"/>
              <a:t>– (800) 299 - 7304</a:t>
            </a:r>
          </a:p>
          <a:p>
            <a:r>
              <a:rPr lang="en-US" sz="688" dirty="0"/>
              <a:t>Claim Status, Eligibility, Prior Authorization, Medicaid Updates</a:t>
            </a:r>
          </a:p>
          <a:p>
            <a:endParaRPr lang="en-US" sz="688" dirty="0"/>
          </a:p>
          <a:p>
            <a:r>
              <a:rPr lang="en-US" sz="688" b="1" dirty="0"/>
              <a:t>Conduent Provider Relations Helpdesk </a:t>
            </a:r>
            <a:r>
              <a:rPr lang="en-US" sz="688" dirty="0"/>
              <a:t>– </a:t>
            </a:r>
            <a:r>
              <a:rPr lang="en-US" sz="688" dirty="0">
                <a:hlinkClick r:id="rId6"/>
              </a:rPr>
              <a:t>NMProviderSUPPORT@conduent.com </a:t>
            </a:r>
            <a:endParaRPr lang="en-US" sz="688" dirty="0"/>
          </a:p>
          <a:p>
            <a:r>
              <a:rPr lang="en-US" sz="688" dirty="0"/>
              <a:t>Claim research assistance and general Medicaid inquiries</a:t>
            </a:r>
          </a:p>
          <a:p>
            <a:endParaRPr lang="en-US" sz="688" dirty="0"/>
          </a:p>
          <a:p>
            <a:r>
              <a:rPr lang="en-US" sz="688" b="1" dirty="0"/>
              <a:t>Conduent HIPAA Helpdesk </a:t>
            </a:r>
            <a:r>
              <a:rPr lang="en-US" sz="688" dirty="0"/>
              <a:t>– </a:t>
            </a:r>
            <a:r>
              <a:rPr lang="en-US" sz="688" dirty="0">
                <a:hlinkClick r:id="rId7"/>
              </a:rPr>
              <a:t>HIPAA.DeskNM@hsd.nm.gov</a:t>
            </a:r>
            <a:r>
              <a:rPr lang="en-US" sz="688" dirty="0"/>
              <a:t> </a:t>
            </a:r>
            <a:br>
              <a:rPr lang="en-US" sz="688" dirty="0"/>
            </a:br>
            <a:r>
              <a:rPr lang="en-US" sz="688" dirty="0"/>
              <a:t>Assistance on NM Web Portal, EDI inquiries, and Online Claim Submission with DDE (Direct Data Entry)</a:t>
            </a:r>
          </a:p>
          <a:p>
            <a:endParaRPr lang="en-US" sz="688" dirty="0"/>
          </a:p>
          <a:p>
            <a:r>
              <a:rPr lang="en-US" sz="688" b="1" dirty="0"/>
              <a:t>Conduent Provider Enrollment Helpdesk </a:t>
            </a:r>
            <a:r>
              <a:rPr lang="en-US" sz="688" dirty="0"/>
              <a:t>- </a:t>
            </a:r>
            <a:r>
              <a:rPr lang="en-US" sz="688" dirty="0">
                <a:hlinkClick r:id="rId6"/>
              </a:rPr>
              <a:t>NMProviderSUPPORT@conduent.com </a:t>
            </a:r>
            <a:endParaRPr lang="en-US" sz="688" dirty="0"/>
          </a:p>
          <a:p>
            <a:r>
              <a:rPr lang="en-US" sz="688" dirty="0"/>
              <a:t>Provider Enrollment Applications, Forms &amp; Instructions</a:t>
            </a:r>
          </a:p>
          <a:p>
            <a:endParaRPr lang="en-US" sz="688" dirty="0"/>
          </a:p>
          <a:p>
            <a:r>
              <a:rPr lang="en-US" sz="688" b="1" dirty="0"/>
              <a:t>Medical Assistance Division, Program Rules </a:t>
            </a:r>
            <a:r>
              <a:rPr lang="en-US" sz="688" dirty="0"/>
              <a:t>– </a:t>
            </a:r>
            <a:r>
              <a:rPr lang="en-US" sz="688" dirty="0">
                <a:hlinkClick r:id="rId8"/>
              </a:rPr>
              <a:t>http://www.hca.nm.gov/providers/rules-nm-administrative-code/</a:t>
            </a:r>
            <a:r>
              <a:rPr lang="en-US" sz="688" dirty="0"/>
              <a:t> </a:t>
            </a:r>
          </a:p>
          <a:p>
            <a:r>
              <a:rPr lang="en-US" sz="688" dirty="0"/>
              <a:t>NMAC for Programs administered by the Medical Assistance Division</a:t>
            </a:r>
            <a:br>
              <a:rPr lang="en-US" sz="688" dirty="0"/>
            </a:br>
            <a:br>
              <a:rPr lang="en-US" sz="688" dirty="0"/>
            </a:br>
            <a:r>
              <a:rPr lang="en-US" sz="688" b="1" dirty="0"/>
              <a:t>Yes New Mexico - </a:t>
            </a:r>
            <a:r>
              <a:rPr lang="en-US" sz="688" dirty="0">
                <a:hlinkClick r:id="rId9"/>
              </a:rPr>
              <a:t>https://www.yes.state.nm.us/yesnm/home/index</a:t>
            </a:r>
            <a:br>
              <a:rPr lang="en-US" sz="688" dirty="0"/>
            </a:br>
            <a:r>
              <a:rPr lang="en-US" sz="688" dirty="0"/>
              <a:t>Apply, check, update, or renew Medical Assistance (Medicaid) benefits</a:t>
            </a:r>
          </a:p>
          <a:p>
            <a:endParaRPr lang="en-US" sz="625" dirty="0"/>
          </a:p>
          <a:p>
            <a:br>
              <a:rPr lang="en-US" sz="625" dirty="0"/>
            </a:br>
            <a:br>
              <a:rPr lang="en-US" sz="625" dirty="0"/>
            </a:br>
            <a:endParaRPr lang="en-US" sz="625" dirty="0"/>
          </a:p>
        </p:txBody>
      </p:sp>
      <p:sp>
        <p:nvSpPr>
          <p:cNvPr id="2" name="Rectangle 1"/>
          <p:cNvSpPr/>
          <p:nvPr/>
        </p:nvSpPr>
        <p:spPr>
          <a:xfrm>
            <a:off x="2434829" y="2637235"/>
            <a:ext cx="4167188" cy="3452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57142" tIns="28571" rIns="57142" bIns="28571" rtlCol="0" anchor="ctr"/>
          <a:lstStyle/>
          <a:p>
            <a:pPr algn="ctr"/>
            <a:endParaRPr lang="en-US" sz="1125" dirty="0">
              <a:solidFill>
                <a:srgbClr val="FF0000"/>
              </a:solidFill>
            </a:endParaRPr>
          </a:p>
        </p:txBody>
      </p:sp>
      <p:sp>
        <p:nvSpPr>
          <p:cNvPr id="4" name="Line Callout 1 3"/>
          <p:cNvSpPr/>
          <p:nvPr/>
        </p:nvSpPr>
        <p:spPr>
          <a:xfrm>
            <a:off x="2434829" y="2637235"/>
            <a:ext cx="4167188" cy="345281"/>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57142" tIns="28571" rIns="57142" bIns="28571" rtlCol="0" anchor="ctr"/>
          <a:lstStyle/>
          <a:p>
            <a:pPr algn="ctr"/>
            <a:endParaRPr lang="en-US" sz="1125"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6864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55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20" y="1219200"/>
            <a:ext cx="8488164" cy="518583"/>
          </a:xfrm>
        </p:spPr>
        <p:txBody>
          <a:bodyPr/>
          <a:lstStyle/>
          <a:p>
            <a:r>
              <a:rPr lang="en-US" sz="3200" dirty="0">
                <a:latin typeface="Arial" panose="020B0604020202020204" pitchFamily="34" charset="0"/>
                <a:cs typeface="Arial" panose="020B0604020202020204" pitchFamily="34" charset="0"/>
              </a:rPr>
              <a:t>Welcome Letter</a:t>
            </a:r>
          </a:p>
        </p:txBody>
      </p:sp>
      <p:sp>
        <p:nvSpPr>
          <p:cNvPr id="5" name="Text Placeholder 4"/>
          <p:cNvSpPr>
            <a:spLocks noGrp="1"/>
          </p:cNvSpPr>
          <p:nvPr>
            <p:ph type="body" sz="quarter" idx="13"/>
          </p:nvPr>
        </p:nvSpPr>
        <p:spPr>
          <a:xfrm>
            <a:off x="304801" y="1828800"/>
            <a:ext cx="5029200" cy="4284134"/>
          </a:xfrm>
        </p:spPr>
        <p:txBody>
          <a:bodyPr/>
          <a:lstStyle/>
          <a:p>
            <a:pPr>
              <a:lnSpc>
                <a:spcPct val="100000"/>
              </a:lnSpc>
            </a:pPr>
            <a:r>
              <a:rPr lang="en-US" b="1" dirty="0">
                <a:solidFill>
                  <a:schemeClr val="tx1"/>
                </a:solidFill>
                <a:latin typeface="Arial" panose="020B0604020202020204" pitchFamily="34" charset="0"/>
                <a:cs typeface="Arial" panose="020B0604020202020204" pitchFamily="34" charset="0"/>
              </a:rPr>
              <a:t>Some Key Points:</a:t>
            </a:r>
          </a:p>
          <a:p>
            <a:pPr marL="285750" indent="-28575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Each PE Determiner will receive a Welcome Letter. This letter will provide you with your NM Medicaid Number (also known as your PE Determiner number). </a:t>
            </a:r>
          </a:p>
          <a:p>
            <a:pPr marL="285750" indent="-28575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Number is associated with you; it may be transferable if you change agencies </a:t>
            </a:r>
            <a:r>
              <a:rPr lang="en-US" sz="900" dirty="0">
                <a:solidFill>
                  <a:schemeClr val="tx1"/>
                </a:solidFill>
                <a:latin typeface="Arial" panose="020B0604020202020204" pitchFamily="34" charset="0"/>
                <a:cs typeface="Arial" panose="020B0604020202020204" pitchFamily="34" charset="0"/>
              </a:rPr>
              <a:t>(contact MAD PE Program Staff if you have question regarding transferring your PED number)</a:t>
            </a:r>
          </a:p>
          <a:p>
            <a:pPr>
              <a:lnSpc>
                <a:spcPct val="100000"/>
              </a:lnSpc>
            </a:pPr>
            <a:r>
              <a:rPr lang="en-US" b="1" dirty="0">
                <a:solidFill>
                  <a:schemeClr val="tx1"/>
                </a:solidFill>
                <a:latin typeface="Arial" panose="020B0604020202020204" pitchFamily="34" charset="0"/>
                <a:cs typeface="Arial" panose="020B0604020202020204" pitchFamily="34" charset="0"/>
              </a:rPr>
              <a:t>What to expect on your Welcome Letter:</a:t>
            </a:r>
            <a:endParaRPr lang="en-US" b="1" strike="sngStrike" dirty="0">
              <a:solidFill>
                <a:schemeClr val="tx1"/>
              </a:solidFill>
              <a:latin typeface="Arial" panose="020B0604020202020204" pitchFamily="34" charset="0"/>
              <a:cs typeface="Arial" panose="020B0604020202020204" pitchFamily="34" charset="0"/>
            </a:endParaRPr>
          </a:p>
          <a:p>
            <a:pPr marL="342900" indent="-342900">
              <a:lnSpc>
                <a:spcPct val="100000"/>
              </a:lnSpc>
              <a:buFont typeface="+mj-lt"/>
              <a:buAutoNum type="arabicPeriod"/>
            </a:pPr>
            <a:r>
              <a:rPr lang="en-US" dirty="0">
                <a:solidFill>
                  <a:schemeClr val="tx1"/>
                </a:solidFill>
                <a:latin typeface="Arial" panose="020B0604020202020204" pitchFamily="34" charset="0"/>
                <a:cs typeface="Arial" panose="020B0604020202020204" pitchFamily="34" charset="0"/>
              </a:rPr>
              <a:t>Provider Enrollment / Credentialing</a:t>
            </a:r>
          </a:p>
          <a:p>
            <a:pPr marL="342900" indent="-342900">
              <a:lnSpc>
                <a:spcPct val="100000"/>
              </a:lnSpc>
              <a:buFont typeface="+mj-lt"/>
              <a:buAutoNum type="arabicPeriod"/>
            </a:pPr>
            <a:r>
              <a:rPr lang="en-US" dirty="0">
                <a:solidFill>
                  <a:schemeClr val="tx1"/>
                </a:solidFill>
                <a:latin typeface="Arial" panose="020B0604020202020204" pitchFamily="34" charset="0"/>
                <a:cs typeface="Arial" panose="020B0604020202020204" pitchFamily="34" charset="0"/>
              </a:rPr>
              <a:t>Name of certified PED</a:t>
            </a:r>
          </a:p>
          <a:p>
            <a:pPr marL="342900" indent="-342900">
              <a:lnSpc>
                <a:spcPct val="100000"/>
              </a:lnSpc>
              <a:buFont typeface="+mj-lt"/>
              <a:buAutoNum type="arabicPeriod"/>
            </a:pPr>
            <a:r>
              <a:rPr lang="en-US" dirty="0">
                <a:latin typeface="Arial" panose="020B0604020202020204" pitchFamily="34" charset="0"/>
                <a:cs typeface="Arial" panose="020B0604020202020204" pitchFamily="34" charset="0"/>
              </a:rPr>
              <a:t>Address provided on the application (confirm with your organization what address to use) </a:t>
            </a:r>
          </a:p>
          <a:p>
            <a:pPr marL="342900" indent="-342900">
              <a:lnSpc>
                <a:spcPct val="100000"/>
              </a:lnSpc>
              <a:buFont typeface="+mj-lt"/>
              <a:buAutoNum type="arabicPeriod"/>
            </a:pPr>
            <a:r>
              <a:rPr lang="en-US" dirty="0">
                <a:latin typeface="Arial" panose="020B0604020202020204" pitchFamily="34" charset="0"/>
                <a:cs typeface="Arial" panose="020B0604020202020204" pitchFamily="34" charset="0"/>
              </a:rPr>
              <a:t>NM Provider Determiner number and starting date.</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11006169.GHS\AppData\Local\Temp\SNAGHTML416736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504" y="2013393"/>
            <a:ext cx="3733800" cy="29199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221787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143000"/>
            <a:ext cx="8488164" cy="677333"/>
          </a:xfrm>
        </p:spPr>
        <p:txBody>
          <a:bodyPr/>
          <a:lstStyle/>
          <a:p>
            <a:r>
              <a:rPr lang="en-US" sz="3200" dirty="0">
                <a:latin typeface="Arial" panose="020B0604020202020204" pitchFamily="34" charset="0"/>
                <a:cs typeface="Arial" panose="020B0604020202020204" pitchFamily="34" charset="0"/>
              </a:rPr>
              <a:t>New Mexico Medicaid Portal Registration</a:t>
            </a:r>
          </a:p>
        </p:txBody>
      </p:sp>
      <p:sp>
        <p:nvSpPr>
          <p:cNvPr id="7" name="Text Placeholder 6"/>
          <p:cNvSpPr>
            <a:spLocks noGrp="1"/>
          </p:cNvSpPr>
          <p:nvPr>
            <p:ph type="body" sz="quarter" idx="13"/>
          </p:nvPr>
        </p:nvSpPr>
        <p:spPr>
          <a:xfrm>
            <a:off x="316832" y="1981200"/>
            <a:ext cx="8463996" cy="3524250"/>
          </a:xfrm>
        </p:spPr>
        <p:txBody>
          <a:bodyPr/>
          <a:lstStyle/>
          <a:p>
            <a:pPr marL="12700" marR="31111">
              <a:lnSpc>
                <a:spcPts val="2150"/>
              </a:lnSpc>
              <a:spcBef>
                <a:spcPts val="107"/>
              </a:spcBef>
            </a:pPr>
            <a:r>
              <a:rPr lang="en-US" sz="2000" dirty="0">
                <a:solidFill>
                  <a:schemeClr val="tx1"/>
                </a:solidFill>
                <a:latin typeface="Arial"/>
                <a:cs typeface="Arial"/>
              </a:rPr>
              <a:t>Once</a:t>
            </a:r>
            <a:r>
              <a:rPr lang="en-US" sz="2000" spc="-25" dirty="0">
                <a:solidFill>
                  <a:schemeClr val="tx1"/>
                </a:solidFill>
                <a:latin typeface="Arial"/>
                <a:cs typeface="Arial"/>
              </a:rPr>
              <a:t> </a:t>
            </a:r>
            <a:r>
              <a:rPr lang="en-US" sz="2000" spc="-9" dirty="0">
                <a:solidFill>
                  <a:schemeClr val="tx1"/>
                </a:solidFill>
                <a:latin typeface="Arial"/>
                <a:cs typeface="Arial"/>
              </a:rPr>
              <a:t>y</a:t>
            </a:r>
            <a:r>
              <a:rPr lang="en-US" sz="2000" dirty="0">
                <a:solidFill>
                  <a:schemeClr val="tx1"/>
                </a:solidFill>
                <a:latin typeface="Arial"/>
                <a:cs typeface="Arial"/>
              </a:rPr>
              <a:t>ou</a:t>
            </a:r>
            <a:r>
              <a:rPr lang="en-US" sz="2000" spc="-9" dirty="0">
                <a:solidFill>
                  <a:schemeClr val="tx1"/>
                </a:solidFill>
                <a:latin typeface="Arial"/>
                <a:cs typeface="Arial"/>
              </a:rPr>
              <a:t> </a:t>
            </a:r>
            <a:r>
              <a:rPr lang="en-US" sz="2000" dirty="0">
                <a:solidFill>
                  <a:schemeClr val="tx1"/>
                </a:solidFill>
                <a:latin typeface="Arial"/>
                <a:cs typeface="Arial"/>
              </a:rPr>
              <a:t>ha</a:t>
            </a:r>
            <a:r>
              <a:rPr lang="en-US" sz="2000" spc="-4" dirty="0">
                <a:solidFill>
                  <a:schemeClr val="tx1"/>
                </a:solidFill>
                <a:latin typeface="Arial"/>
                <a:cs typeface="Arial"/>
              </a:rPr>
              <a:t>v</a:t>
            </a:r>
            <a:r>
              <a:rPr lang="en-US" sz="2000" dirty="0">
                <a:solidFill>
                  <a:schemeClr val="tx1"/>
                </a:solidFill>
                <a:latin typeface="Arial"/>
                <a:cs typeface="Arial"/>
              </a:rPr>
              <a:t>e</a:t>
            </a:r>
            <a:r>
              <a:rPr lang="en-US" sz="2000" spc="-14" dirty="0">
                <a:solidFill>
                  <a:schemeClr val="tx1"/>
                </a:solidFill>
                <a:latin typeface="Arial"/>
                <a:cs typeface="Arial"/>
              </a:rPr>
              <a:t> </a:t>
            </a:r>
            <a:r>
              <a:rPr lang="en-US" sz="2000" dirty="0">
                <a:solidFill>
                  <a:schemeClr val="tx1"/>
                </a:solidFill>
                <a:latin typeface="Arial"/>
                <a:cs typeface="Arial"/>
              </a:rPr>
              <a:t>completed</a:t>
            </a:r>
            <a:r>
              <a:rPr lang="en-US" sz="2000" spc="-29" dirty="0">
                <a:solidFill>
                  <a:schemeClr val="tx1"/>
                </a:solidFill>
                <a:latin typeface="Arial"/>
                <a:cs typeface="Arial"/>
              </a:rPr>
              <a:t> </a:t>
            </a:r>
            <a:r>
              <a:rPr lang="en-US" sz="2000" dirty="0">
                <a:solidFill>
                  <a:schemeClr val="tx1"/>
                </a:solidFill>
                <a:latin typeface="Arial"/>
                <a:cs typeface="Arial"/>
              </a:rPr>
              <a:t>the</a:t>
            </a:r>
            <a:r>
              <a:rPr lang="en-US" sz="2000" spc="-19" dirty="0">
                <a:solidFill>
                  <a:schemeClr val="tx1"/>
                </a:solidFill>
                <a:latin typeface="Arial"/>
                <a:cs typeface="Arial"/>
              </a:rPr>
              <a:t> </a:t>
            </a:r>
            <a:r>
              <a:rPr lang="en-US" sz="2000" spc="-4" dirty="0">
                <a:solidFill>
                  <a:schemeClr val="tx1"/>
                </a:solidFill>
                <a:latin typeface="Arial"/>
                <a:cs typeface="Arial"/>
              </a:rPr>
              <a:t>P</a:t>
            </a:r>
            <a:r>
              <a:rPr lang="en-US" sz="2000" dirty="0">
                <a:solidFill>
                  <a:schemeClr val="tx1"/>
                </a:solidFill>
                <a:latin typeface="Arial"/>
                <a:cs typeface="Arial"/>
              </a:rPr>
              <a:t>E Determiner appli</a:t>
            </a:r>
            <a:r>
              <a:rPr lang="en-US" sz="2000" spc="9" dirty="0">
                <a:solidFill>
                  <a:schemeClr val="tx1"/>
                </a:solidFill>
                <a:latin typeface="Arial"/>
                <a:cs typeface="Arial"/>
              </a:rPr>
              <a:t>c</a:t>
            </a:r>
            <a:r>
              <a:rPr lang="en-US" sz="2000" dirty="0">
                <a:solidFill>
                  <a:schemeClr val="tx1"/>
                </a:solidFill>
                <a:latin typeface="Arial"/>
                <a:cs typeface="Arial"/>
              </a:rPr>
              <a:t>ation</a:t>
            </a:r>
            <a:r>
              <a:rPr lang="en-US" sz="2000" spc="-14" dirty="0">
                <a:solidFill>
                  <a:schemeClr val="tx1"/>
                </a:solidFill>
                <a:latin typeface="Arial"/>
                <a:cs typeface="Arial"/>
              </a:rPr>
              <a:t> </a:t>
            </a:r>
            <a:r>
              <a:rPr lang="en-US" sz="2000" dirty="0">
                <a:solidFill>
                  <a:schemeClr val="tx1"/>
                </a:solidFill>
                <a:latin typeface="Arial"/>
                <a:cs typeface="Arial"/>
              </a:rPr>
              <a:t>p</a:t>
            </a:r>
            <a:r>
              <a:rPr lang="en-US" sz="2000" spc="4" dirty="0">
                <a:solidFill>
                  <a:schemeClr val="tx1"/>
                </a:solidFill>
                <a:latin typeface="Arial"/>
                <a:cs typeface="Arial"/>
              </a:rPr>
              <a:t>r</a:t>
            </a:r>
            <a:r>
              <a:rPr lang="en-US" sz="2000" dirty="0">
                <a:solidFill>
                  <a:schemeClr val="tx1"/>
                </a:solidFill>
                <a:latin typeface="Arial"/>
                <a:cs typeface="Arial"/>
              </a:rPr>
              <a:t>o</a:t>
            </a:r>
            <a:r>
              <a:rPr lang="en-US" sz="2000" spc="4" dirty="0">
                <a:solidFill>
                  <a:schemeClr val="tx1"/>
                </a:solidFill>
                <a:latin typeface="Arial"/>
                <a:cs typeface="Arial"/>
              </a:rPr>
              <a:t>c</a:t>
            </a:r>
            <a:r>
              <a:rPr lang="en-US" sz="2000" dirty="0">
                <a:solidFill>
                  <a:schemeClr val="tx1"/>
                </a:solidFill>
                <a:latin typeface="Arial"/>
                <a:cs typeface="Arial"/>
              </a:rPr>
              <a:t>e</a:t>
            </a:r>
            <a:r>
              <a:rPr lang="en-US" sz="2000" spc="4" dirty="0">
                <a:solidFill>
                  <a:schemeClr val="tx1"/>
                </a:solidFill>
                <a:latin typeface="Arial"/>
                <a:cs typeface="Arial"/>
              </a:rPr>
              <a:t>s</a:t>
            </a:r>
            <a:r>
              <a:rPr lang="en-US" sz="2000" dirty="0">
                <a:solidFill>
                  <a:schemeClr val="tx1"/>
                </a:solidFill>
                <a:latin typeface="Arial"/>
                <a:cs typeface="Arial"/>
              </a:rPr>
              <a:t>s</a:t>
            </a:r>
            <a:r>
              <a:rPr lang="en-US" sz="2000" spc="-44" dirty="0">
                <a:solidFill>
                  <a:schemeClr val="tx1"/>
                </a:solidFill>
                <a:latin typeface="Arial"/>
                <a:cs typeface="Arial"/>
              </a:rPr>
              <a:t> </a:t>
            </a:r>
            <a:r>
              <a:rPr lang="en-US" sz="2000" dirty="0">
                <a:solidFill>
                  <a:schemeClr val="tx1"/>
                </a:solidFill>
                <a:latin typeface="Arial"/>
                <a:cs typeface="Arial"/>
              </a:rPr>
              <a:t>and</a:t>
            </a:r>
            <a:r>
              <a:rPr lang="en-US" sz="2000" spc="-9" dirty="0">
                <a:solidFill>
                  <a:schemeClr val="tx1"/>
                </a:solidFill>
                <a:latin typeface="Arial"/>
                <a:cs typeface="Arial"/>
              </a:rPr>
              <a:t> </a:t>
            </a:r>
            <a:r>
              <a:rPr lang="en-US" sz="2000" dirty="0">
                <a:solidFill>
                  <a:schemeClr val="tx1"/>
                </a:solidFill>
                <a:latin typeface="Arial"/>
                <a:cs typeface="Arial"/>
              </a:rPr>
              <a:t>r</a:t>
            </a:r>
            <a:r>
              <a:rPr lang="en-US" sz="2000" spc="4" dirty="0">
                <a:solidFill>
                  <a:schemeClr val="tx1"/>
                </a:solidFill>
                <a:latin typeface="Arial"/>
                <a:cs typeface="Arial"/>
              </a:rPr>
              <a:t>e</a:t>
            </a:r>
            <a:r>
              <a:rPr lang="en-US" sz="2000" dirty="0">
                <a:solidFill>
                  <a:schemeClr val="tx1"/>
                </a:solidFill>
                <a:latin typeface="Arial"/>
                <a:cs typeface="Arial"/>
              </a:rPr>
              <a:t>c</a:t>
            </a:r>
            <a:r>
              <a:rPr lang="en-US" sz="2000" spc="4" dirty="0">
                <a:solidFill>
                  <a:schemeClr val="tx1"/>
                </a:solidFill>
                <a:latin typeface="Arial"/>
                <a:cs typeface="Arial"/>
              </a:rPr>
              <a:t>e</a:t>
            </a:r>
            <a:r>
              <a:rPr lang="en-US" sz="2000" dirty="0">
                <a:solidFill>
                  <a:schemeClr val="tx1"/>
                </a:solidFill>
                <a:latin typeface="Arial"/>
                <a:cs typeface="Arial"/>
              </a:rPr>
              <a:t>i</a:t>
            </a:r>
            <a:r>
              <a:rPr lang="en-US" sz="2000" spc="-4" dirty="0">
                <a:solidFill>
                  <a:schemeClr val="tx1"/>
                </a:solidFill>
                <a:latin typeface="Arial"/>
                <a:cs typeface="Arial"/>
              </a:rPr>
              <a:t>v</a:t>
            </a:r>
            <a:r>
              <a:rPr lang="en-US" sz="2000" dirty="0">
                <a:solidFill>
                  <a:schemeClr val="tx1"/>
                </a:solidFill>
                <a:latin typeface="Arial"/>
                <a:cs typeface="Arial"/>
              </a:rPr>
              <a:t>ed</a:t>
            </a:r>
            <a:r>
              <a:rPr lang="en-US" sz="2000" spc="-24" dirty="0">
                <a:solidFill>
                  <a:schemeClr val="tx1"/>
                </a:solidFill>
                <a:latin typeface="Arial"/>
                <a:cs typeface="Arial"/>
              </a:rPr>
              <a:t> the w</a:t>
            </a:r>
            <a:r>
              <a:rPr lang="en-US" sz="2000" dirty="0">
                <a:solidFill>
                  <a:schemeClr val="tx1"/>
                </a:solidFill>
                <a:latin typeface="Arial"/>
                <a:cs typeface="Arial"/>
              </a:rPr>
              <a:t>elcome letter with your NM</a:t>
            </a:r>
            <a:r>
              <a:rPr lang="en-US" sz="2000" spc="-14" dirty="0">
                <a:solidFill>
                  <a:schemeClr val="tx1"/>
                </a:solidFill>
                <a:latin typeface="Arial"/>
                <a:cs typeface="Arial"/>
              </a:rPr>
              <a:t> </a:t>
            </a:r>
            <a:r>
              <a:rPr lang="en-US" sz="2000" dirty="0">
                <a:solidFill>
                  <a:schemeClr val="tx1"/>
                </a:solidFill>
                <a:latin typeface="Arial"/>
                <a:cs typeface="Arial"/>
              </a:rPr>
              <a:t>Medi</a:t>
            </a:r>
            <a:r>
              <a:rPr lang="en-US" sz="2000" spc="4" dirty="0">
                <a:solidFill>
                  <a:schemeClr val="tx1"/>
                </a:solidFill>
                <a:latin typeface="Arial"/>
                <a:cs typeface="Arial"/>
              </a:rPr>
              <a:t>c</a:t>
            </a:r>
            <a:r>
              <a:rPr lang="en-US" sz="2000" dirty="0">
                <a:solidFill>
                  <a:schemeClr val="tx1"/>
                </a:solidFill>
                <a:latin typeface="Arial"/>
                <a:cs typeface="Arial"/>
              </a:rPr>
              <a:t>aid PE Determiner numbe</a:t>
            </a:r>
            <a:r>
              <a:rPr lang="en-US" sz="2000" spc="9" dirty="0">
                <a:solidFill>
                  <a:schemeClr val="tx1"/>
                </a:solidFill>
                <a:latin typeface="Arial"/>
                <a:cs typeface="Arial"/>
              </a:rPr>
              <a:t>r</a:t>
            </a:r>
            <a:r>
              <a:rPr lang="en-US" sz="2000" dirty="0">
                <a:solidFill>
                  <a:schemeClr val="tx1"/>
                </a:solidFill>
                <a:latin typeface="Arial"/>
                <a:cs typeface="Arial"/>
              </a:rPr>
              <a:t>,</a:t>
            </a:r>
            <a:r>
              <a:rPr lang="en-US" sz="2000" spc="-44" dirty="0">
                <a:solidFill>
                  <a:schemeClr val="tx1"/>
                </a:solidFill>
                <a:latin typeface="Arial"/>
                <a:cs typeface="Arial"/>
              </a:rPr>
              <a:t> you </a:t>
            </a:r>
            <a:r>
              <a:rPr lang="en-US" sz="2000" dirty="0">
                <a:solidFill>
                  <a:schemeClr val="tx1"/>
                </a:solidFill>
                <a:latin typeface="Arial"/>
                <a:cs typeface="Arial"/>
              </a:rPr>
              <a:t>register as a user on</a:t>
            </a:r>
            <a:r>
              <a:rPr lang="en-US" sz="2000" spc="-9" dirty="0">
                <a:solidFill>
                  <a:schemeClr val="tx1"/>
                </a:solidFill>
                <a:latin typeface="Arial"/>
                <a:cs typeface="Arial"/>
              </a:rPr>
              <a:t> </a:t>
            </a:r>
            <a:r>
              <a:rPr lang="en-US" sz="2000" dirty="0">
                <a:solidFill>
                  <a:schemeClr val="tx1"/>
                </a:solidFill>
                <a:latin typeface="Arial"/>
                <a:cs typeface="Arial"/>
              </a:rPr>
              <a:t>the</a:t>
            </a:r>
            <a:r>
              <a:rPr lang="en-US" sz="2000" spc="-14" dirty="0">
                <a:solidFill>
                  <a:schemeClr val="tx1"/>
                </a:solidFill>
                <a:latin typeface="Arial"/>
                <a:cs typeface="Arial"/>
              </a:rPr>
              <a:t> </a:t>
            </a:r>
            <a:r>
              <a:rPr lang="en-US" sz="2000" dirty="0">
                <a:solidFill>
                  <a:schemeClr val="tx1"/>
                </a:solidFill>
                <a:latin typeface="Arial"/>
                <a:cs typeface="Arial"/>
              </a:rPr>
              <a:t>NM Medi</a:t>
            </a:r>
            <a:r>
              <a:rPr lang="en-US" sz="2000" spc="4" dirty="0">
                <a:solidFill>
                  <a:schemeClr val="tx1"/>
                </a:solidFill>
                <a:latin typeface="Arial"/>
                <a:cs typeface="Arial"/>
              </a:rPr>
              <a:t>c</a:t>
            </a:r>
            <a:r>
              <a:rPr lang="en-US" sz="2000" dirty="0">
                <a:solidFill>
                  <a:schemeClr val="tx1"/>
                </a:solidFill>
                <a:latin typeface="Arial"/>
                <a:cs typeface="Arial"/>
              </a:rPr>
              <a:t>aid</a:t>
            </a:r>
            <a:r>
              <a:rPr lang="en-US" sz="2000" spc="-9" dirty="0">
                <a:solidFill>
                  <a:schemeClr val="tx1"/>
                </a:solidFill>
                <a:latin typeface="Arial"/>
                <a:cs typeface="Arial"/>
              </a:rPr>
              <a:t> </a:t>
            </a:r>
            <a:r>
              <a:rPr lang="en-US" sz="2000" dirty="0">
                <a:solidFill>
                  <a:schemeClr val="tx1"/>
                </a:solidFill>
                <a:latin typeface="Arial"/>
                <a:cs typeface="Arial"/>
              </a:rPr>
              <a:t>Portal.</a:t>
            </a:r>
          </a:p>
          <a:p>
            <a:pPr marL="12700" marR="38176">
              <a:lnSpc>
                <a:spcPts val="2150"/>
              </a:lnSpc>
              <a:spcBef>
                <a:spcPts val="107"/>
              </a:spcBef>
            </a:pPr>
            <a:r>
              <a:rPr lang="en-US" sz="2000" dirty="0">
                <a:solidFill>
                  <a:schemeClr val="tx1"/>
                </a:solidFill>
                <a:latin typeface="Arial"/>
                <a:cs typeface="Arial"/>
              </a:rPr>
              <a:t>To register as a user on the NM Medicaid Portal, you</a:t>
            </a:r>
            <a:r>
              <a:rPr lang="en-US" sz="2000" spc="-14" dirty="0">
                <a:solidFill>
                  <a:schemeClr val="tx1"/>
                </a:solidFill>
                <a:latin typeface="Arial"/>
                <a:cs typeface="Arial"/>
              </a:rPr>
              <a:t> </a:t>
            </a:r>
            <a:r>
              <a:rPr lang="en-US" sz="2000" dirty="0">
                <a:solidFill>
                  <a:schemeClr val="tx1"/>
                </a:solidFill>
                <a:latin typeface="Arial"/>
                <a:cs typeface="Arial"/>
              </a:rPr>
              <a:t>will</a:t>
            </a:r>
            <a:r>
              <a:rPr lang="en-US" sz="2000" spc="24" dirty="0">
                <a:solidFill>
                  <a:schemeClr val="tx1"/>
                </a:solidFill>
                <a:latin typeface="Arial"/>
                <a:cs typeface="Arial"/>
              </a:rPr>
              <a:t> </a:t>
            </a:r>
            <a:r>
              <a:rPr lang="en-US" sz="2000" dirty="0">
                <a:solidFill>
                  <a:schemeClr val="tx1"/>
                </a:solidFill>
                <a:latin typeface="Arial"/>
                <a:cs typeface="Arial"/>
              </a:rPr>
              <a:t>need</a:t>
            </a:r>
            <a:r>
              <a:rPr lang="en-US" sz="2000" spc="-19" dirty="0">
                <a:solidFill>
                  <a:schemeClr val="tx1"/>
                </a:solidFill>
                <a:latin typeface="Arial"/>
                <a:cs typeface="Arial"/>
              </a:rPr>
              <a:t> </a:t>
            </a:r>
            <a:r>
              <a:rPr lang="en-US" sz="2000" dirty="0">
                <a:solidFill>
                  <a:schemeClr val="tx1"/>
                </a:solidFill>
                <a:latin typeface="Arial"/>
                <a:cs typeface="Arial"/>
              </a:rPr>
              <a:t>your</a:t>
            </a:r>
            <a:r>
              <a:rPr lang="en-US" sz="2000" spc="-9" dirty="0">
                <a:solidFill>
                  <a:schemeClr val="tx1"/>
                </a:solidFill>
                <a:latin typeface="Arial"/>
                <a:cs typeface="Arial"/>
              </a:rPr>
              <a:t> </a:t>
            </a:r>
            <a:r>
              <a:rPr lang="en-US" sz="2000" dirty="0">
                <a:solidFill>
                  <a:schemeClr val="tx1"/>
                </a:solidFill>
                <a:latin typeface="Arial"/>
                <a:cs typeface="Arial"/>
              </a:rPr>
              <a:t>P</a:t>
            </a:r>
            <a:r>
              <a:rPr lang="en-US" sz="2000" spc="-9" dirty="0">
                <a:solidFill>
                  <a:schemeClr val="tx1"/>
                </a:solidFill>
                <a:latin typeface="Arial"/>
                <a:cs typeface="Arial"/>
              </a:rPr>
              <a:t>E</a:t>
            </a:r>
            <a:r>
              <a:rPr lang="en-US" sz="2000" dirty="0">
                <a:solidFill>
                  <a:schemeClr val="tx1"/>
                </a:solidFill>
                <a:latin typeface="Arial"/>
                <a:cs typeface="Arial"/>
              </a:rPr>
              <a:t>D</a:t>
            </a:r>
            <a:r>
              <a:rPr lang="en-US" sz="2000" spc="14" dirty="0">
                <a:solidFill>
                  <a:schemeClr val="tx1"/>
                </a:solidFill>
                <a:latin typeface="Arial"/>
                <a:cs typeface="Arial"/>
              </a:rPr>
              <a:t> </a:t>
            </a:r>
            <a:r>
              <a:rPr lang="en-US" sz="2000" dirty="0">
                <a:solidFill>
                  <a:schemeClr val="tx1"/>
                </a:solidFill>
                <a:latin typeface="Arial"/>
                <a:cs typeface="Arial"/>
              </a:rPr>
              <a:t>numbe</a:t>
            </a:r>
            <a:r>
              <a:rPr lang="en-US" sz="2000" spc="9" dirty="0">
                <a:solidFill>
                  <a:schemeClr val="tx1"/>
                </a:solidFill>
                <a:latin typeface="Arial"/>
                <a:cs typeface="Arial"/>
              </a:rPr>
              <a:t>r</a:t>
            </a:r>
            <a:r>
              <a:rPr lang="en-US" sz="2000" spc="-34" dirty="0">
                <a:solidFill>
                  <a:schemeClr val="tx1"/>
                </a:solidFill>
                <a:latin typeface="Arial"/>
                <a:cs typeface="Arial"/>
              </a:rPr>
              <a:t>. You may then go on-line to access the </a:t>
            </a:r>
            <a:r>
              <a:rPr lang="en-US" sz="2000" dirty="0">
                <a:solidFill>
                  <a:schemeClr val="tx1"/>
                </a:solidFill>
                <a:latin typeface="Arial"/>
                <a:cs typeface="Arial"/>
              </a:rPr>
              <a:t>New Mexico Medicaid Web Portal Provider Registration page.</a:t>
            </a:r>
          </a:p>
          <a:p>
            <a:pPr marL="12700" marR="31111">
              <a:lnSpc>
                <a:spcPts val="2150"/>
              </a:lnSpc>
              <a:spcBef>
                <a:spcPts val="107"/>
              </a:spcBef>
            </a:pPr>
            <a:endParaRPr lang="en-US" dirty="0">
              <a:latin typeface="Arial"/>
              <a:cs typeface="Aria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37184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04800" y="1219775"/>
            <a:ext cx="84581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Portal  Provider Registration</a:t>
            </a:r>
            <a:endParaRPr lang="en-US" sz="3200" strike="sngStrike" dirty="0">
              <a:latin typeface="Arial" panose="020B0604020202020204" pitchFamily="34" charset="0"/>
              <a:cs typeface="Arial" panose="020B0604020202020204" pitchFamily="34" charset="0"/>
            </a:endParaRPr>
          </a:p>
        </p:txBody>
      </p:sp>
      <p:sp>
        <p:nvSpPr>
          <p:cNvPr id="31" name="object 5"/>
          <p:cNvSpPr/>
          <p:nvPr/>
        </p:nvSpPr>
        <p:spPr>
          <a:xfrm>
            <a:off x="655806" y="2635567"/>
            <a:ext cx="5181600" cy="3810000"/>
          </a:xfrm>
          <a:prstGeom prst="rect">
            <a:avLst/>
          </a:prstGeom>
          <a:blipFill>
            <a:blip r:embed="rId3" cstate="print"/>
            <a:stretch>
              <a:fillRect/>
            </a:stretch>
          </a:blipFill>
          <a:ln>
            <a:solidFill>
              <a:schemeClr val="tx1"/>
            </a:solidFill>
          </a:ln>
        </p:spPr>
        <p:txBody>
          <a:bodyPr wrap="square" lIns="0" tIns="0" rIns="0" bIns="0" rtlCol="0">
            <a:noAutofit/>
          </a:bodyPr>
          <a:lstStyle/>
          <a:p>
            <a:endParaRPr dirty="0"/>
          </a:p>
        </p:txBody>
      </p:sp>
      <p:sp>
        <p:nvSpPr>
          <p:cNvPr id="33" name="object 6"/>
          <p:cNvSpPr/>
          <p:nvPr/>
        </p:nvSpPr>
        <p:spPr>
          <a:xfrm flipH="1">
            <a:off x="3505200" y="3883707"/>
            <a:ext cx="1309175" cy="1163712"/>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sp>
        <p:nvSpPr>
          <p:cNvPr id="35" name="object 4"/>
          <p:cNvSpPr txBox="1"/>
          <p:nvPr/>
        </p:nvSpPr>
        <p:spPr>
          <a:xfrm>
            <a:off x="1447798" y="2261107"/>
            <a:ext cx="6553201" cy="253493"/>
          </a:xfrm>
          <a:prstGeom prst="rect">
            <a:avLst/>
          </a:prstGeom>
        </p:spPr>
        <p:txBody>
          <a:bodyPr wrap="square" lIns="0" tIns="0" rIns="0" bIns="0" rtlCol="0">
            <a:noAutofit/>
          </a:bodyPr>
          <a:lstStyle/>
          <a:p>
            <a:pPr marL="12700" algn="ctr">
              <a:lnSpc>
                <a:spcPts val="1535"/>
              </a:lnSpc>
              <a:spcBef>
                <a:spcPts val="76"/>
              </a:spcBef>
            </a:pPr>
            <a:r>
              <a:rPr lang="en-US" sz="2000" dirty="0">
                <a:latin typeface="Arial"/>
                <a:cs typeface="Arial"/>
                <a:hlinkClick r:id="rId4"/>
              </a:rPr>
              <a:t>https://nmmedicaid.portal.conduent.com/static/index.htm</a:t>
            </a:r>
            <a:endParaRPr lang="en-US" sz="2000" dirty="0">
              <a:latin typeface="Arial"/>
              <a:cs typeface="Arial"/>
            </a:endParaRPr>
          </a:p>
          <a:p>
            <a:pPr marL="12700" algn="ctr">
              <a:lnSpc>
                <a:spcPts val="1535"/>
              </a:lnSpc>
              <a:spcBef>
                <a:spcPts val="76"/>
              </a:spcBef>
            </a:pPr>
            <a:endParaRPr sz="2000" dirty="0">
              <a:latin typeface="Arial"/>
              <a:cs typeface="Arial"/>
            </a:endParaRPr>
          </a:p>
        </p:txBody>
      </p:sp>
      <p:sp>
        <p:nvSpPr>
          <p:cNvPr id="36" name="Footer Placeholder 3"/>
          <p:cNvSpPr txBox="1">
            <a:spLocks/>
          </p:cNvSpPr>
          <p:nvPr/>
        </p:nvSpPr>
        <p:spPr>
          <a:xfrm>
            <a:off x="1295399" y="6445567"/>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cxnSp>
        <p:nvCxnSpPr>
          <p:cNvPr id="3" name="Straight Arrow Connector 2"/>
          <p:cNvCxnSpPr/>
          <p:nvPr/>
        </p:nvCxnSpPr>
        <p:spPr>
          <a:xfrm flipH="1">
            <a:off x="4353952" y="3779763"/>
            <a:ext cx="1600199" cy="68580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44626" y="3476332"/>
            <a:ext cx="2667000" cy="646331"/>
          </a:xfrm>
          <a:prstGeom prst="rect">
            <a:avLst/>
          </a:prstGeom>
          <a:noFill/>
          <a:ln w="19050">
            <a:solidFill>
              <a:srgbClr val="C00000"/>
            </a:solidFill>
          </a:ln>
        </p:spPr>
        <p:txBody>
          <a:bodyPr wrap="square" rtlCol="0">
            <a:spAutoFit/>
          </a:bodyPr>
          <a:lstStyle/>
          <a:p>
            <a:r>
              <a:rPr lang="en-US" dirty="0">
                <a:latin typeface="Arial" panose="020B0604020202020204" pitchFamily="34" charset="0"/>
                <a:cs typeface="Arial" panose="020B0604020202020204" pitchFamily="34" charset="0"/>
              </a:rPr>
              <a:t>On the Portal’s home page, click “Log in to:” </a:t>
            </a:r>
          </a:p>
        </p:txBody>
      </p:sp>
    </p:spTree>
    <p:extLst>
      <p:ext uri="{BB962C8B-B14F-4D97-AF65-F5344CB8AC3E}">
        <p14:creationId xmlns:p14="http://schemas.microsoft.com/office/powerpoint/2010/main" val="418100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81000" y="1251466"/>
            <a:ext cx="838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How to Register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2079347"/>
            <a:ext cx="5705475" cy="3930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ject 6"/>
          <p:cNvSpPr/>
          <p:nvPr/>
        </p:nvSpPr>
        <p:spPr>
          <a:xfrm>
            <a:off x="4198254" y="4724400"/>
            <a:ext cx="2281989" cy="228600"/>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1793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ooter Placeholder 3"/>
          <p:cNvSpPr txBox="1">
            <a:spLocks/>
          </p:cNvSpPr>
          <p:nvPr/>
        </p:nvSpPr>
        <p:spPr>
          <a:xfrm>
            <a:off x="1295398"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cxnSp>
        <p:nvCxnSpPr>
          <p:cNvPr id="4" name="Straight Arrow Connector 3"/>
          <p:cNvCxnSpPr>
            <a:stCxn id="5" idx="1"/>
          </p:cNvCxnSpPr>
          <p:nvPr/>
        </p:nvCxnSpPr>
        <p:spPr>
          <a:xfrm flipH="1">
            <a:off x="5898218" y="4262735"/>
            <a:ext cx="807382" cy="57596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705600" y="3801070"/>
            <a:ext cx="1885950" cy="923330"/>
          </a:xfrm>
          <a:prstGeom prst="rect">
            <a:avLst/>
          </a:prstGeom>
          <a:noFill/>
          <a:ln w="19050">
            <a:solidFill>
              <a:srgbClr val="C00000"/>
            </a:solidFill>
          </a:ln>
        </p:spPr>
        <p:txBody>
          <a:bodyPr wrap="square" rtlCol="0">
            <a:spAutoFit/>
          </a:bodyPr>
          <a:lstStyle/>
          <a:p>
            <a:r>
              <a:rPr lang="en-US" dirty="0">
                <a:latin typeface="Arial" panose="020B0604020202020204" pitchFamily="34" charset="0"/>
                <a:cs typeface="Arial" panose="020B0604020202020204" pitchFamily="34" charset="0"/>
              </a:rPr>
              <a:t>Click “I’m a new user (Web Registration)”</a:t>
            </a:r>
          </a:p>
        </p:txBody>
      </p:sp>
    </p:spTree>
    <p:extLst>
      <p:ext uri="{BB962C8B-B14F-4D97-AF65-F5344CB8AC3E}">
        <p14:creationId xmlns:p14="http://schemas.microsoft.com/office/powerpoint/2010/main" val="4302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04560"/>
            <a:ext cx="84582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How to Register </a:t>
            </a:r>
            <a:r>
              <a:rPr lang="en-US" sz="3200" i="1" dirty="0">
                <a:latin typeface="Arial" panose="020B0604020202020204" pitchFamily="34" charset="0"/>
                <a:cs typeface="Arial" panose="020B0604020202020204" pitchFamily="34" charset="0"/>
              </a:rPr>
              <a:t>Continued</a:t>
            </a:r>
          </a:p>
        </p:txBody>
      </p:sp>
      <p:sp>
        <p:nvSpPr>
          <p:cNvPr id="20" name="Footer Placeholder 3"/>
          <p:cNvSpPr txBox="1">
            <a:spLocks/>
          </p:cNvSpPr>
          <p:nvPr/>
        </p:nvSpPr>
        <p:spPr>
          <a:xfrm>
            <a:off x="1295399" y="647668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4000"/>
                    </a14:imgEffect>
                  </a14:imgLayer>
                </a14:imgProps>
              </a:ext>
              <a:ext uri="{28A0092B-C50C-407E-A947-70E740481C1C}">
                <a14:useLocalDpi xmlns:a14="http://schemas.microsoft.com/office/drawing/2010/main" val="0"/>
              </a:ext>
            </a:extLst>
          </a:blip>
          <a:srcRect/>
          <a:stretch>
            <a:fillRect/>
          </a:stretch>
        </p:blipFill>
        <p:spPr bwMode="auto">
          <a:xfrm>
            <a:off x="841941" y="1855604"/>
            <a:ext cx="7877517" cy="4486185"/>
          </a:xfrm>
          <a:prstGeom prst="rect">
            <a:avLst/>
          </a:prstGeom>
          <a:noFill/>
          <a:ln w="9525">
            <a:solidFill>
              <a:schemeClr val="tx1"/>
            </a:solidFill>
            <a:miter lim="800000"/>
            <a:headEnd/>
            <a:tailEnd/>
          </a:ln>
          <a:effectLst>
            <a:outerShdw blurRad="50800" dist="50800" dir="5400000" algn="ctr" rotWithShape="0">
              <a:srgbClr val="000000">
                <a:alpha val="0"/>
              </a:srgbClr>
            </a:outerShdw>
          </a:effectLst>
          <a:extLst>
            <a:ext uri="{909E8E84-426E-40DD-AFC4-6F175D3DCCD1}">
              <a14:hiddenFill xmlns:a14="http://schemas.microsoft.com/office/drawing/2010/main">
                <a:solidFill>
                  <a:schemeClr val="accent1"/>
                </a:solidFill>
              </a14:hiddenFill>
            </a:ext>
          </a:extLst>
        </p:spPr>
      </p:pic>
      <p:sp>
        <p:nvSpPr>
          <p:cNvPr id="13" name="object 18"/>
          <p:cNvSpPr/>
          <p:nvPr/>
        </p:nvSpPr>
        <p:spPr>
          <a:xfrm>
            <a:off x="5181600" y="4490136"/>
            <a:ext cx="3249676" cy="990600"/>
          </a:xfrm>
          <a:custGeom>
            <a:avLst/>
            <a:gdLst/>
            <a:ahLst/>
            <a:cxnLst/>
            <a:rect l="l" t="t" r="r" b="b"/>
            <a:pathLst>
              <a:path w="3249676" h="990600">
                <a:moveTo>
                  <a:pt x="3249676" y="742950"/>
                </a:moveTo>
                <a:lnTo>
                  <a:pt x="495300" y="742950"/>
                </a:lnTo>
                <a:lnTo>
                  <a:pt x="495300" y="990600"/>
                </a:lnTo>
                <a:lnTo>
                  <a:pt x="0" y="495300"/>
                </a:lnTo>
                <a:lnTo>
                  <a:pt x="495300" y="0"/>
                </a:lnTo>
                <a:lnTo>
                  <a:pt x="495300" y="247650"/>
                </a:lnTo>
                <a:lnTo>
                  <a:pt x="3249676" y="247650"/>
                </a:lnTo>
                <a:lnTo>
                  <a:pt x="3249676" y="742950"/>
                </a:lnTo>
                <a:close/>
              </a:path>
            </a:pathLst>
          </a:custGeom>
          <a:solidFill>
            <a:schemeClr val="bg1"/>
          </a:solidFill>
          <a:ln w="28575">
            <a:solidFill>
              <a:srgbClr val="6F2F9F"/>
            </a:solidFill>
          </a:ln>
        </p:spPr>
        <p:txBody>
          <a:bodyPr wrap="square" lIns="0" tIns="0" rIns="0" bIns="0" rtlCol="0">
            <a:noAutofit/>
          </a:bodyPr>
          <a:lstStyle/>
          <a:p>
            <a:endParaRPr dirty="0"/>
          </a:p>
        </p:txBody>
      </p:sp>
      <p:sp>
        <p:nvSpPr>
          <p:cNvPr id="15" name="object 5"/>
          <p:cNvSpPr txBox="1"/>
          <p:nvPr/>
        </p:nvSpPr>
        <p:spPr>
          <a:xfrm>
            <a:off x="5654689" y="4831956"/>
            <a:ext cx="2519221" cy="333494"/>
          </a:xfrm>
          <a:prstGeom prst="rect">
            <a:avLst/>
          </a:prstGeom>
        </p:spPr>
        <p:txBody>
          <a:bodyPr wrap="square" lIns="0" tIns="0" rIns="0" bIns="0" rtlCol="0">
            <a:noAutofit/>
          </a:bodyPr>
          <a:lstStyle/>
          <a:p>
            <a:pPr marL="12700">
              <a:lnSpc>
                <a:spcPts val="1230"/>
              </a:lnSpc>
              <a:spcBef>
                <a:spcPts val="61"/>
              </a:spcBef>
            </a:pPr>
            <a:r>
              <a:rPr sz="1100" spc="-4" dirty="0">
                <a:latin typeface="Arial"/>
                <a:cs typeface="Arial"/>
              </a:rPr>
              <a:t>U</a:t>
            </a:r>
            <a:r>
              <a:rPr sz="1100" spc="0" dirty="0">
                <a:latin typeface="Arial"/>
                <a:cs typeface="Arial"/>
              </a:rPr>
              <a:t>se</a:t>
            </a:r>
            <a:r>
              <a:rPr lang="en-US" sz="1100" spc="0" dirty="0">
                <a:latin typeface="Arial"/>
                <a:cs typeface="Arial"/>
              </a:rPr>
              <a:t> the PE Determiner</a:t>
            </a:r>
            <a:r>
              <a:rPr sz="1100" spc="0" dirty="0">
                <a:latin typeface="Arial"/>
                <a:cs typeface="Arial"/>
              </a:rPr>
              <a:t> n</a:t>
            </a:r>
            <a:r>
              <a:rPr sz="1100" spc="-4" dirty="0">
                <a:latin typeface="Arial"/>
                <a:cs typeface="Arial"/>
              </a:rPr>
              <a:t>u</a:t>
            </a:r>
            <a:r>
              <a:rPr sz="1100" spc="0" dirty="0">
                <a:latin typeface="Arial"/>
                <a:cs typeface="Arial"/>
              </a:rPr>
              <a:t>mb</a:t>
            </a:r>
            <a:r>
              <a:rPr sz="1100" spc="-4" dirty="0">
                <a:latin typeface="Arial"/>
                <a:cs typeface="Arial"/>
              </a:rPr>
              <a:t>e</a:t>
            </a:r>
            <a:r>
              <a:rPr sz="1100" spc="0" dirty="0">
                <a:latin typeface="Arial"/>
                <a:cs typeface="Arial"/>
              </a:rPr>
              <a:t>r</a:t>
            </a:r>
            <a:r>
              <a:rPr sz="1100" spc="-14" dirty="0">
                <a:latin typeface="Arial"/>
                <a:cs typeface="Arial"/>
              </a:rPr>
              <a:t> </a:t>
            </a:r>
            <a:r>
              <a:rPr sz="1100" spc="14" dirty="0">
                <a:latin typeface="Arial"/>
                <a:cs typeface="Arial"/>
              </a:rPr>
              <a:t>f</a:t>
            </a:r>
            <a:r>
              <a:rPr sz="1100" spc="0" dirty="0">
                <a:latin typeface="Arial"/>
                <a:cs typeface="Arial"/>
              </a:rPr>
              <a:t>rom</a:t>
            </a:r>
            <a:r>
              <a:rPr sz="1100" spc="-54" dirty="0">
                <a:latin typeface="Arial"/>
                <a:cs typeface="Arial"/>
              </a:rPr>
              <a:t> </a:t>
            </a:r>
            <a:r>
              <a:rPr lang="en-US" sz="1100" spc="4" dirty="0">
                <a:latin typeface="Arial"/>
                <a:cs typeface="Arial"/>
              </a:rPr>
              <a:t>your </a:t>
            </a:r>
            <a:r>
              <a:rPr sz="1100" spc="25" dirty="0">
                <a:latin typeface="Arial"/>
                <a:cs typeface="Arial"/>
              </a:rPr>
              <a:t>W</a:t>
            </a:r>
            <a:r>
              <a:rPr sz="1100" spc="0" dirty="0">
                <a:latin typeface="Arial"/>
                <a:cs typeface="Arial"/>
              </a:rPr>
              <a:t>e</a:t>
            </a:r>
            <a:r>
              <a:rPr sz="1100" spc="-4" dirty="0">
                <a:latin typeface="Arial"/>
                <a:cs typeface="Arial"/>
              </a:rPr>
              <a:t>l</a:t>
            </a:r>
            <a:r>
              <a:rPr sz="1100" spc="0" dirty="0">
                <a:latin typeface="Arial"/>
                <a:cs typeface="Arial"/>
              </a:rPr>
              <a:t>come</a:t>
            </a:r>
            <a:r>
              <a:rPr sz="1100" spc="-39" dirty="0">
                <a:latin typeface="Arial"/>
                <a:cs typeface="Arial"/>
              </a:rPr>
              <a:t> </a:t>
            </a:r>
            <a:r>
              <a:rPr sz="1100" spc="0" dirty="0">
                <a:latin typeface="Arial"/>
                <a:cs typeface="Arial"/>
              </a:rPr>
              <a:t>L</a:t>
            </a:r>
            <a:r>
              <a:rPr sz="1100" spc="-4" dirty="0">
                <a:latin typeface="Arial"/>
                <a:cs typeface="Arial"/>
              </a:rPr>
              <a:t>e</a:t>
            </a:r>
            <a:r>
              <a:rPr sz="1100" spc="4" dirty="0">
                <a:latin typeface="Arial"/>
                <a:cs typeface="Arial"/>
              </a:rPr>
              <a:t>tt</a:t>
            </a:r>
            <a:r>
              <a:rPr sz="1100" spc="0" dirty="0">
                <a:latin typeface="Arial"/>
                <a:cs typeface="Arial"/>
              </a:rPr>
              <a:t>er</a:t>
            </a:r>
            <a:r>
              <a:rPr lang="en-US" sz="1100" spc="0" dirty="0">
                <a:latin typeface="Arial"/>
                <a:cs typeface="Arial"/>
              </a:rPr>
              <a:t>.</a:t>
            </a:r>
            <a:endParaRPr sz="1100" dirty="0">
              <a:latin typeface="Arial"/>
              <a:cs typeface="Arial"/>
            </a:endParaRPr>
          </a:p>
        </p:txBody>
      </p:sp>
      <p:sp>
        <p:nvSpPr>
          <p:cNvPr id="9" name="object 15"/>
          <p:cNvSpPr/>
          <p:nvPr/>
        </p:nvSpPr>
        <p:spPr>
          <a:xfrm>
            <a:off x="2647100" y="3098546"/>
            <a:ext cx="1371600" cy="533400"/>
          </a:xfrm>
          <a:custGeom>
            <a:avLst/>
            <a:gdLst/>
            <a:ahLst/>
            <a:cxnLst/>
            <a:rect l="l" t="t" r="r" b="b"/>
            <a:pathLst>
              <a:path w="1371600" h="533400">
                <a:moveTo>
                  <a:pt x="0" y="266700"/>
                </a:moveTo>
                <a:lnTo>
                  <a:pt x="8977" y="223433"/>
                </a:lnTo>
                <a:lnTo>
                  <a:pt x="34966" y="182392"/>
                </a:lnTo>
                <a:lnTo>
                  <a:pt x="76555" y="144124"/>
                </a:lnTo>
                <a:lnTo>
                  <a:pt x="132331" y="109179"/>
                </a:lnTo>
                <a:lnTo>
                  <a:pt x="200882" y="78105"/>
                </a:lnTo>
                <a:lnTo>
                  <a:pt x="239506" y="64190"/>
                </a:lnTo>
                <a:lnTo>
                  <a:pt x="280793" y="51450"/>
                </a:lnTo>
                <a:lnTo>
                  <a:pt x="324568" y="39951"/>
                </a:lnTo>
                <a:lnTo>
                  <a:pt x="370654" y="29763"/>
                </a:lnTo>
                <a:lnTo>
                  <a:pt x="418873" y="20954"/>
                </a:lnTo>
                <a:lnTo>
                  <a:pt x="469050" y="13594"/>
                </a:lnTo>
                <a:lnTo>
                  <a:pt x="521008" y="7749"/>
                </a:lnTo>
                <a:lnTo>
                  <a:pt x="574570" y="3489"/>
                </a:lnTo>
                <a:lnTo>
                  <a:pt x="629559" y="883"/>
                </a:lnTo>
                <a:lnTo>
                  <a:pt x="685800" y="0"/>
                </a:lnTo>
                <a:lnTo>
                  <a:pt x="742040" y="883"/>
                </a:lnTo>
                <a:lnTo>
                  <a:pt x="797029" y="3489"/>
                </a:lnTo>
                <a:lnTo>
                  <a:pt x="850591" y="7749"/>
                </a:lnTo>
                <a:lnTo>
                  <a:pt x="902549" y="13594"/>
                </a:lnTo>
                <a:lnTo>
                  <a:pt x="952726" y="20954"/>
                </a:lnTo>
                <a:lnTo>
                  <a:pt x="1000945" y="29763"/>
                </a:lnTo>
                <a:lnTo>
                  <a:pt x="1047031" y="39951"/>
                </a:lnTo>
                <a:lnTo>
                  <a:pt x="1090806" y="51450"/>
                </a:lnTo>
                <a:lnTo>
                  <a:pt x="1132093" y="64190"/>
                </a:lnTo>
                <a:lnTo>
                  <a:pt x="1170717" y="78105"/>
                </a:lnTo>
                <a:lnTo>
                  <a:pt x="1206501" y="93124"/>
                </a:lnTo>
                <a:lnTo>
                  <a:pt x="1268841" y="126202"/>
                </a:lnTo>
                <a:lnTo>
                  <a:pt x="1317700" y="162877"/>
                </a:lnTo>
                <a:lnTo>
                  <a:pt x="1351666" y="202600"/>
                </a:lnTo>
                <a:lnTo>
                  <a:pt x="1369326" y="244822"/>
                </a:lnTo>
                <a:lnTo>
                  <a:pt x="1371600" y="266700"/>
                </a:lnTo>
                <a:lnTo>
                  <a:pt x="1369326" y="288577"/>
                </a:lnTo>
                <a:lnTo>
                  <a:pt x="1351666" y="330799"/>
                </a:lnTo>
                <a:lnTo>
                  <a:pt x="1317700" y="370522"/>
                </a:lnTo>
                <a:lnTo>
                  <a:pt x="1268841" y="407197"/>
                </a:lnTo>
                <a:lnTo>
                  <a:pt x="1206501" y="440275"/>
                </a:lnTo>
                <a:lnTo>
                  <a:pt x="1170717" y="455295"/>
                </a:lnTo>
                <a:lnTo>
                  <a:pt x="1132093" y="469209"/>
                </a:lnTo>
                <a:lnTo>
                  <a:pt x="1090806" y="481949"/>
                </a:lnTo>
                <a:lnTo>
                  <a:pt x="1047031" y="493448"/>
                </a:lnTo>
                <a:lnTo>
                  <a:pt x="1000945" y="503636"/>
                </a:lnTo>
                <a:lnTo>
                  <a:pt x="952726" y="512444"/>
                </a:lnTo>
                <a:lnTo>
                  <a:pt x="902549" y="519805"/>
                </a:lnTo>
                <a:lnTo>
                  <a:pt x="850591" y="525650"/>
                </a:lnTo>
                <a:lnTo>
                  <a:pt x="797029" y="529910"/>
                </a:lnTo>
                <a:lnTo>
                  <a:pt x="742040" y="532516"/>
                </a:lnTo>
                <a:lnTo>
                  <a:pt x="685800" y="533400"/>
                </a:lnTo>
                <a:lnTo>
                  <a:pt x="629559" y="532516"/>
                </a:lnTo>
                <a:lnTo>
                  <a:pt x="574570" y="529910"/>
                </a:lnTo>
                <a:lnTo>
                  <a:pt x="521008" y="525650"/>
                </a:lnTo>
                <a:lnTo>
                  <a:pt x="469050" y="519805"/>
                </a:lnTo>
                <a:lnTo>
                  <a:pt x="418873" y="512445"/>
                </a:lnTo>
                <a:lnTo>
                  <a:pt x="370654" y="503636"/>
                </a:lnTo>
                <a:lnTo>
                  <a:pt x="324568" y="493448"/>
                </a:lnTo>
                <a:lnTo>
                  <a:pt x="280793" y="481949"/>
                </a:lnTo>
                <a:lnTo>
                  <a:pt x="239506" y="469209"/>
                </a:lnTo>
                <a:lnTo>
                  <a:pt x="200882" y="455295"/>
                </a:lnTo>
                <a:lnTo>
                  <a:pt x="165098" y="440275"/>
                </a:lnTo>
                <a:lnTo>
                  <a:pt x="102758" y="407197"/>
                </a:lnTo>
                <a:lnTo>
                  <a:pt x="53899" y="370522"/>
                </a:lnTo>
                <a:lnTo>
                  <a:pt x="19933" y="330799"/>
                </a:lnTo>
                <a:lnTo>
                  <a:pt x="2273" y="288577"/>
                </a:lnTo>
                <a:lnTo>
                  <a:pt x="0" y="266700"/>
                </a:lnTo>
                <a:close/>
              </a:path>
            </a:pathLst>
          </a:custGeom>
          <a:ln w="25400">
            <a:solidFill>
              <a:srgbClr val="C00000"/>
            </a:solidFill>
          </a:ln>
        </p:spPr>
        <p:txBody>
          <a:bodyPr wrap="square" lIns="0" tIns="0" rIns="0" bIns="0" rtlCol="0">
            <a:noAutofit/>
          </a:bodyPr>
          <a:lstStyle/>
          <a:p>
            <a:endParaRPr dirty="0"/>
          </a:p>
        </p:txBody>
      </p:sp>
      <p:sp>
        <p:nvSpPr>
          <p:cNvPr id="10" name="object 16"/>
          <p:cNvSpPr/>
          <p:nvPr/>
        </p:nvSpPr>
        <p:spPr>
          <a:xfrm>
            <a:off x="685800" y="2286000"/>
            <a:ext cx="1447774" cy="304800"/>
          </a:xfrm>
          <a:custGeom>
            <a:avLst/>
            <a:gdLst/>
            <a:ahLst/>
            <a:cxnLst/>
            <a:rect l="l" t="t" r="r" b="b"/>
            <a:pathLst>
              <a:path w="1447774" h="304800">
                <a:moveTo>
                  <a:pt x="0" y="152400"/>
                </a:moveTo>
                <a:lnTo>
                  <a:pt x="21037" y="115765"/>
                </a:lnTo>
                <a:lnTo>
                  <a:pt x="56884" y="93065"/>
                </a:lnTo>
                <a:lnTo>
                  <a:pt x="108450" y="72107"/>
                </a:lnTo>
                <a:lnTo>
                  <a:pt x="174245" y="53206"/>
                </a:lnTo>
                <a:lnTo>
                  <a:pt x="212013" y="44624"/>
                </a:lnTo>
                <a:lnTo>
                  <a:pt x="252780" y="36674"/>
                </a:lnTo>
                <a:lnTo>
                  <a:pt x="296358" y="29394"/>
                </a:lnTo>
                <a:lnTo>
                  <a:pt x="342563" y="22825"/>
                </a:lnTo>
                <a:lnTo>
                  <a:pt x="391207" y="17004"/>
                </a:lnTo>
                <a:lnTo>
                  <a:pt x="442105" y="11971"/>
                </a:lnTo>
                <a:lnTo>
                  <a:pt x="495069" y="7766"/>
                </a:lnTo>
                <a:lnTo>
                  <a:pt x="549915" y="4427"/>
                </a:lnTo>
                <a:lnTo>
                  <a:pt x="606455" y="1993"/>
                </a:lnTo>
                <a:lnTo>
                  <a:pt x="664504" y="504"/>
                </a:lnTo>
                <a:lnTo>
                  <a:pt x="723874" y="0"/>
                </a:lnTo>
                <a:lnTo>
                  <a:pt x="783245" y="504"/>
                </a:lnTo>
                <a:lnTo>
                  <a:pt x="841294" y="1993"/>
                </a:lnTo>
                <a:lnTo>
                  <a:pt x="897835" y="4427"/>
                </a:lnTo>
                <a:lnTo>
                  <a:pt x="952681" y="7766"/>
                </a:lnTo>
                <a:lnTo>
                  <a:pt x="1005647" y="11971"/>
                </a:lnTo>
                <a:lnTo>
                  <a:pt x="1056547" y="17004"/>
                </a:lnTo>
                <a:lnTo>
                  <a:pt x="1105192" y="22825"/>
                </a:lnTo>
                <a:lnTo>
                  <a:pt x="1151399" y="29394"/>
                </a:lnTo>
                <a:lnTo>
                  <a:pt x="1194979" y="36674"/>
                </a:lnTo>
                <a:lnTo>
                  <a:pt x="1235748" y="44624"/>
                </a:lnTo>
                <a:lnTo>
                  <a:pt x="1273517" y="53206"/>
                </a:lnTo>
                <a:lnTo>
                  <a:pt x="1339317" y="72107"/>
                </a:lnTo>
                <a:lnTo>
                  <a:pt x="1390886" y="93065"/>
                </a:lnTo>
                <a:lnTo>
                  <a:pt x="1426735" y="115765"/>
                </a:lnTo>
                <a:lnTo>
                  <a:pt x="1447774" y="152400"/>
                </a:lnTo>
                <a:lnTo>
                  <a:pt x="1445374" y="164903"/>
                </a:lnTo>
                <a:lnTo>
                  <a:pt x="1410869" y="200582"/>
                </a:lnTo>
                <a:lnTo>
                  <a:pt x="1366973" y="222451"/>
                </a:lnTo>
                <a:lnTo>
                  <a:pt x="1308103" y="242419"/>
                </a:lnTo>
                <a:lnTo>
                  <a:pt x="1235748" y="260175"/>
                </a:lnTo>
                <a:lnTo>
                  <a:pt x="1194979" y="268125"/>
                </a:lnTo>
                <a:lnTo>
                  <a:pt x="1151399" y="275405"/>
                </a:lnTo>
                <a:lnTo>
                  <a:pt x="1105192" y="281974"/>
                </a:lnTo>
                <a:lnTo>
                  <a:pt x="1056547" y="287795"/>
                </a:lnTo>
                <a:lnTo>
                  <a:pt x="1005647" y="292828"/>
                </a:lnTo>
                <a:lnTo>
                  <a:pt x="952681" y="297033"/>
                </a:lnTo>
                <a:lnTo>
                  <a:pt x="897835" y="300372"/>
                </a:lnTo>
                <a:lnTo>
                  <a:pt x="841294" y="302806"/>
                </a:lnTo>
                <a:lnTo>
                  <a:pt x="783245" y="304295"/>
                </a:lnTo>
                <a:lnTo>
                  <a:pt x="723874" y="304800"/>
                </a:lnTo>
                <a:lnTo>
                  <a:pt x="664504" y="304295"/>
                </a:lnTo>
                <a:lnTo>
                  <a:pt x="606455" y="302806"/>
                </a:lnTo>
                <a:lnTo>
                  <a:pt x="549915" y="300372"/>
                </a:lnTo>
                <a:lnTo>
                  <a:pt x="495069" y="297033"/>
                </a:lnTo>
                <a:lnTo>
                  <a:pt x="442105" y="292828"/>
                </a:lnTo>
                <a:lnTo>
                  <a:pt x="391207" y="287795"/>
                </a:lnTo>
                <a:lnTo>
                  <a:pt x="342563" y="281974"/>
                </a:lnTo>
                <a:lnTo>
                  <a:pt x="296358" y="275405"/>
                </a:lnTo>
                <a:lnTo>
                  <a:pt x="252780" y="268125"/>
                </a:lnTo>
                <a:lnTo>
                  <a:pt x="212013" y="260175"/>
                </a:lnTo>
                <a:lnTo>
                  <a:pt x="174245" y="251593"/>
                </a:lnTo>
                <a:lnTo>
                  <a:pt x="108450" y="232692"/>
                </a:lnTo>
                <a:lnTo>
                  <a:pt x="56884" y="211734"/>
                </a:lnTo>
                <a:lnTo>
                  <a:pt x="21037" y="189034"/>
                </a:lnTo>
                <a:lnTo>
                  <a:pt x="0" y="152400"/>
                </a:lnTo>
                <a:close/>
              </a:path>
            </a:pathLst>
          </a:custGeom>
          <a:ln w="25400">
            <a:solidFill>
              <a:srgbClr val="C00000"/>
            </a:solidFill>
          </a:ln>
        </p:spPr>
        <p:txBody>
          <a:bodyPr wrap="square" lIns="0" tIns="0" rIns="0" bIns="0" rtlCol="0">
            <a:noAutofit/>
          </a:bodyPr>
          <a:lstStyle/>
          <a:p>
            <a:endParaRPr dirty="0"/>
          </a:p>
        </p:txBody>
      </p:sp>
      <p:sp>
        <p:nvSpPr>
          <p:cNvPr id="11" name="object 17"/>
          <p:cNvSpPr/>
          <p:nvPr/>
        </p:nvSpPr>
        <p:spPr>
          <a:xfrm>
            <a:off x="457200" y="4779628"/>
            <a:ext cx="2433358" cy="1066800"/>
          </a:xfrm>
          <a:custGeom>
            <a:avLst/>
            <a:gdLst/>
            <a:ahLst/>
            <a:cxnLst/>
            <a:rect l="l" t="t" r="r" b="b"/>
            <a:pathLst>
              <a:path w="2134819" h="1066800">
                <a:moveTo>
                  <a:pt x="0" y="203454"/>
                </a:moveTo>
                <a:lnTo>
                  <a:pt x="1601419" y="203454"/>
                </a:lnTo>
                <a:lnTo>
                  <a:pt x="1601419" y="0"/>
                </a:lnTo>
                <a:lnTo>
                  <a:pt x="2134819" y="533400"/>
                </a:lnTo>
                <a:lnTo>
                  <a:pt x="1601419" y="1066800"/>
                </a:lnTo>
                <a:lnTo>
                  <a:pt x="1601419" y="863345"/>
                </a:lnTo>
                <a:lnTo>
                  <a:pt x="0" y="863345"/>
                </a:lnTo>
                <a:lnTo>
                  <a:pt x="0" y="203454"/>
                </a:lnTo>
                <a:close/>
              </a:path>
            </a:pathLst>
          </a:custGeom>
          <a:solidFill>
            <a:schemeClr val="bg1"/>
          </a:solidFill>
          <a:ln w="28575">
            <a:solidFill>
              <a:srgbClr val="533D7E"/>
            </a:solidFill>
          </a:ln>
        </p:spPr>
        <p:txBody>
          <a:bodyPr wrap="square" lIns="0" tIns="0" rIns="0" bIns="0" rtlCol="0">
            <a:noAutofit/>
          </a:bodyPr>
          <a:lstStyle/>
          <a:p>
            <a:endParaRPr dirty="0"/>
          </a:p>
        </p:txBody>
      </p:sp>
      <p:sp>
        <p:nvSpPr>
          <p:cNvPr id="16" name="object 4"/>
          <p:cNvSpPr txBox="1"/>
          <p:nvPr/>
        </p:nvSpPr>
        <p:spPr>
          <a:xfrm>
            <a:off x="666750" y="5062584"/>
            <a:ext cx="1637550" cy="500888"/>
          </a:xfrm>
          <a:prstGeom prst="rect">
            <a:avLst/>
          </a:prstGeom>
          <a:solidFill>
            <a:schemeClr val="bg1">
              <a:lumMod val="95000"/>
            </a:schemeClr>
          </a:solidFill>
        </p:spPr>
        <p:txBody>
          <a:bodyPr wrap="square" lIns="0" tIns="0" rIns="0" bIns="0" rtlCol="0">
            <a:noAutofit/>
          </a:bodyPr>
          <a:lstStyle/>
          <a:p>
            <a:pPr marL="12700" marR="11396">
              <a:lnSpc>
                <a:spcPts val="1230"/>
              </a:lnSpc>
              <a:spcBef>
                <a:spcPts val="61"/>
              </a:spcBef>
            </a:pPr>
            <a:r>
              <a:rPr sz="1100" spc="-4" dirty="0">
                <a:latin typeface="Arial"/>
                <a:cs typeface="Arial"/>
              </a:rPr>
              <a:t>D</a:t>
            </a:r>
            <a:r>
              <a:rPr sz="1100" spc="0" dirty="0">
                <a:latin typeface="Arial"/>
                <a:cs typeface="Arial"/>
              </a:rPr>
              <a:t>o</a:t>
            </a:r>
            <a:r>
              <a:rPr lang="en-US" sz="1100" spc="-4" dirty="0">
                <a:latin typeface="Arial"/>
                <a:cs typeface="Arial"/>
              </a:rPr>
              <a:t> </a:t>
            </a:r>
            <a:r>
              <a:rPr lang="en-US" sz="1100" spc="-4" dirty="0">
                <a:solidFill>
                  <a:srgbClr val="FF0000"/>
                </a:solidFill>
                <a:latin typeface="Arial"/>
                <a:cs typeface="Arial"/>
              </a:rPr>
              <a:t>not</a:t>
            </a:r>
            <a:r>
              <a:rPr sz="1100" spc="9" dirty="0">
                <a:solidFill>
                  <a:srgbClr val="FF0000"/>
                </a:solidFill>
                <a:latin typeface="Arial"/>
                <a:cs typeface="Arial"/>
              </a:rPr>
              <a:t> </a:t>
            </a:r>
            <a:r>
              <a:rPr lang="en-US" sz="1100" dirty="0">
                <a:latin typeface="Arial"/>
                <a:cs typeface="Arial"/>
              </a:rPr>
              <a:t>enter</a:t>
            </a:r>
            <a:r>
              <a:rPr sz="1100" spc="-19" dirty="0">
                <a:latin typeface="Arial"/>
                <a:cs typeface="Arial"/>
              </a:rPr>
              <a:t> </a:t>
            </a:r>
            <a:r>
              <a:rPr sz="1100" spc="-9" dirty="0">
                <a:latin typeface="Arial"/>
                <a:cs typeface="Arial"/>
              </a:rPr>
              <a:t>y</a:t>
            </a:r>
            <a:r>
              <a:rPr sz="1100" spc="0" dirty="0">
                <a:latin typeface="Arial"/>
                <a:cs typeface="Arial"/>
              </a:rPr>
              <a:t>o</a:t>
            </a:r>
            <a:r>
              <a:rPr sz="1100" spc="-4" dirty="0">
                <a:latin typeface="Arial"/>
                <a:cs typeface="Arial"/>
              </a:rPr>
              <a:t>u</a:t>
            </a:r>
            <a:r>
              <a:rPr sz="1100" spc="0" dirty="0">
                <a:latin typeface="Arial"/>
                <a:cs typeface="Arial"/>
              </a:rPr>
              <a:t>r</a:t>
            </a:r>
            <a:r>
              <a:rPr sz="1100" spc="9" dirty="0">
                <a:latin typeface="Arial"/>
                <a:cs typeface="Arial"/>
              </a:rPr>
              <a:t> </a:t>
            </a:r>
            <a:r>
              <a:rPr sz="1100" spc="-4" dirty="0">
                <a:latin typeface="Arial"/>
                <a:cs typeface="Arial"/>
              </a:rPr>
              <a:t>SS</a:t>
            </a:r>
            <a:r>
              <a:rPr sz="1100" spc="0" dirty="0">
                <a:latin typeface="Arial"/>
                <a:cs typeface="Arial"/>
              </a:rPr>
              <a:t>#.</a:t>
            </a:r>
            <a:endParaRPr sz="1100" dirty="0">
              <a:latin typeface="Arial"/>
              <a:cs typeface="Arial"/>
            </a:endParaRPr>
          </a:p>
          <a:p>
            <a:pPr marL="12700">
              <a:lnSpc>
                <a:spcPct val="100041"/>
              </a:lnSpc>
            </a:pPr>
            <a:r>
              <a:rPr sz="1100" spc="-4" dirty="0">
                <a:latin typeface="Arial"/>
                <a:cs typeface="Arial"/>
              </a:rPr>
              <a:t>U</a:t>
            </a:r>
            <a:r>
              <a:rPr sz="1100" spc="0" dirty="0">
                <a:latin typeface="Arial"/>
                <a:cs typeface="Arial"/>
              </a:rPr>
              <a:t>se 999</a:t>
            </a:r>
            <a:r>
              <a:rPr sz="1100" spc="-4" dirty="0">
                <a:latin typeface="Arial"/>
                <a:cs typeface="Arial"/>
              </a:rPr>
              <a:t> </a:t>
            </a:r>
            <a:r>
              <a:rPr sz="1100" spc="0" dirty="0">
                <a:latin typeface="Arial"/>
                <a:cs typeface="Arial"/>
              </a:rPr>
              <a:t>99</a:t>
            </a:r>
            <a:r>
              <a:rPr sz="1100" spc="-9" dirty="0">
                <a:latin typeface="Arial"/>
                <a:cs typeface="Arial"/>
              </a:rPr>
              <a:t> </a:t>
            </a:r>
            <a:r>
              <a:rPr sz="1100" spc="0" dirty="0">
                <a:latin typeface="Arial"/>
                <a:cs typeface="Arial"/>
              </a:rPr>
              <a:t>9</a:t>
            </a:r>
            <a:r>
              <a:rPr sz="1100" spc="-4" dirty="0">
                <a:latin typeface="Arial"/>
                <a:cs typeface="Arial"/>
              </a:rPr>
              <a:t>9</a:t>
            </a:r>
            <a:r>
              <a:rPr sz="1100" spc="0" dirty="0">
                <a:latin typeface="Arial"/>
                <a:cs typeface="Arial"/>
              </a:rPr>
              <a:t>9</a:t>
            </a:r>
            <a:r>
              <a:rPr sz="1100" spc="-4" dirty="0">
                <a:latin typeface="Arial"/>
                <a:cs typeface="Arial"/>
              </a:rPr>
              <a:t>9</a:t>
            </a:r>
            <a:r>
              <a:rPr sz="1100" spc="0" dirty="0">
                <a:latin typeface="Arial"/>
                <a:cs typeface="Arial"/>
              </a:rPr>
              <a:t>,</a:t>
            </a:r>
            <a:r>
              <a:rPr sz="1100" spc="-9" dirty="0">
                <a:latin typeface="Arial"/>
                <a:cs typeface="Arial"/>
              </a:rPr>
              <a:t> </a:t>
            </a:r>
            <a:r>
              <a:rPr sz="1100" spc="0" dirty="0">
                <a:latin typeface="Arial"/>
                <a:cs typeface="Arial"/>
              </a:rPr>
              <a:t>or</a:t>
            </a:r>
            <a:r>
              <a:rPr sz="1100" spc="-14" dirty="0">
                <a:latin typeface="Arial"/>
                <a:cs typeface="Arial"/>
              </a:rPr>
              <a:t> </a:t>
            </a:r>
            <a:r>
              <a:rPr lang="en-US" sz="1100" spc="-4" dirty="0">
                <a:latin typeface="Arial"/>
                <a:cs typeface="Arial"/>
              </a:rPr>
              <a:t>you will get an error.</a:t>
            </a:r>
            <a:endParaRPr sz="1100" dirty="0">
              <a:latin typeface="Arial"/>
              <a:cs typeface="Arial"/>
            </a:endParaRPr>
          </a:p>
        </p:txBody>
      </p:sp>
    </p:spTree>
    <p:extLst>
      <p:ext uri="{BB962C8B-B14F-4D97-AF65-F5344CB8AC3E}">
        <p14:creationId xmlns:p14="http://schemas.microsoft.com/office/powerpoint/2010/main" val="244707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6" y="1066800"/>
            <a:ext cx="8488164" cy="588433"/>
          </a:xfrm>
        </p:spPr>
        <p:txBody>
          <a:bodyPr/>
          <a:lstStyle/>
          <a:p>
            <a:pPr algn="ctr"/>
            <a:r>
              <a:rPr lang="en-US" sz="3200" dirty="0">
                <a:latin typeface="Arial" panose="020B0604020202020204" pitchFamily="34" charset="0"/>
                <a:cs typeface="Arial" panose="020B0604020202020204" pitchFamily="34" charset="0"/>
              </a:rPr>
              <a:t>How to Register </a:t>
            </a:r>
            <a:r>
              <a:rPr lang="en-US" sz="3200" i="1" dirty="0">
                <a:latin typeface="Arial" panose="020B0604020202020204" pitchFamily="34" charset="0"/>
                <a:cs typeface="Arial" panose="020B0604020202020204" pitchFamily="34" charset="0"/>
              </a:rPr>
              <a:t>Continued</a:t>
            </a:r>
            <a:br>
              <a:rPr lang="en-US" sz="3200" dirty="0">
                <a:latin typeface="Arial" panose="020B0604020202020204" pitchFamily="34" charset="0"/>
                <a:cs typeface="Arial" panose="020B0604020202020204" pitchFamily="34" charset="0"/>
              </a:rPr>
            </a:br>
            <a:endParaRPr lang="en-US" sz="3200" dirty="0"/>
          </a:p>
        </p:txBody>
      </p:sp>
      <p:sp>
        <p:nvSpPr>
          <p:cNvPr id="3" name="Text Placeholder 2"/>
          <p:cNvSpPr>
            <a:spLocks noGrp="1"/>
          </p:cNvSpPr>
          <p:nvPr>
            <p:ph type="body" sz="quarter" idx="13"/>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66401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8" idx="1"/>
          </p:cNvCxnSpPr>
          <p:nvPr/>
        </p:nvCxnSpPr>
        <p:spPr>
          <a:xfrm flipH="1">
            <a:off x="3720549" y="4191000"/>
            <a:ext cx="1343024"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3573" y="3929390"/>
            <a:ext cx="2971800" cy="523220"/>
          </a:xfrm>
          <a:prstGeom prst="rect">
            <a:avLst/>
          </a:prstGeom>
          <a:noFill/>
          <a:ln w="19050">
            <a:solidFill>
              <a:srgbClr val="C00000"/>
            </a:solidFill>
          </a:ln>
        </p:spPr>
        <p:txBody>
          <a:bodyPr wrap="square" rtlCol="0">
            <a:spAutoFit/>
          </a:bodyPr>
          <a:lstStyle/>
          <a:p>
            <a:r>
              <a:rPr lang="en-US" sz="1400" dirty="0">
                <a:latin typeface="Arial" panose="020B0604020202020204" pitchFamily="34" charset="0"/>
                <a:cs typeface="Arial" panose="020B0604020202020204" pitchFamily="34" charset="0"/>
              </a:rPr>
              <a:t>Click here to create a User ID on the web portal.</a:t>
            </a:r>
          </a:p>
        </p:txBody>
      </p:sp>
      <p:sp>
        <p:nvSpPr>
          <p:cNvPr id="11"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170406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F52A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4632</TotalTime>
  <Words>1402</Words>
  <Application>Microsoft Office PowerPoint</Application>
  <PresentationFormat>On-screen Show (4:3)</PresentationFormat>
  <Paragraphs>171</Paragraphs>
  <Slides>31</Slides>
  <Notes>17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31</vt:i4>
      </vt:variant>
    </vt:vector>
  </HeadingPairs>
  <TitlesOfParts>
    <vt:vector size="36" baseType="lpstr">
      <vt:lpstr>Arial</vt:lpstr>
      <vt:lpstr>Calibri</vt:lpstr>
      <vt:lpstr>Office Theme</vt:lpstr>
      <vt:lpstr>1_Conduent_PPT_Template_White_6Jan</vt:lpstr>
      <vt:lpstr>Conduent_PPT_Template_White_6Jan</vt:lpstr>
      <vt:lpstr>PE Determiner Portal Registration and Log on Workshop</vt:lpstr>
      <vt:lpstr>PowerPoint Presentation</vt:lpstr>
      <vt:lpstr>Topics of this Workshop</vt:lpstr>
      <vt:lpstr>Welcome Letter</vt:lpstr>
      <vt:lpstr>New Mexico Medicaid Portal Registration</vt:lpstr>
      <vt:lpstr>PowerPoint Presentation</vt:lpstr>
      <vt:lpstr>PowerPoint Presentation</vt:lpstr>
      <vt:lpstr>PowerPoint Presentation</vt:lpstr>
      <vt:lpstr>How to Register Continued </vt:lpstr>
      <vt:lpstr>How To Register Continued</vt:lpstr>
      <vt:lpstr>How To Register Continued</vt:lpstr>
      <vt:lpstr>Registration Confirmation Page</vt:lpstr>
      <vt:lpstr>User Confirmation Email</vt:lpstr>
      <vt:lpstr>User Login</vt:lpstr>
      <vt:lpstr>PowerPoint Presentation</vt:lpstr>
      <vt:lpstr>Logging In</vt:lpstr>
      <vt:lpstr>Changing Your Password</vt:lpstr>
      <vt:lpstr>Personal Profile</vt:lpstr>
      <vt:lpstr>Security Questions for First Time Users</vt:lpstr>
      <vt:lpstr>Security Questions for First Time Users</vt:lpstr>
      <vt:lpstr>Review Your Profile</vt:lpstr>
      <vt:lpstr>User Home</vt:lpstr>
      <vt:lpstr>PowerPoint Presentation</vt:lpstr>
      <vt:lpstr> User Login – Forgot Password </vt:lpstr>
      <vt:lpstr>PowerPoint Presentation</vt:lpstr>
      <vt:lpstr>User Login Tips</vt:lpstr>
      <vt:lpstr>PowerPoint Presentation</vt:lpstr>
      <vt:lpstr>PowerPoint Presentation</vt:lpstr>
      <vt:lpstr>New Mexico Medicaid Resources</vt:lpstr>
      <vt:lpstr>New Mexico Medicaid Resources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MOSAA Portal Registration Workshop</dc:title>
  <dc:creator>Jeanelle Romero;derrick.douglas@conduent.com</dc:creator>
  <cp:lastModifiedBy>Peter Sepich</cp:lastModifiedBy>
  <cp:revision>118</cp:revision>
  <dcterms:modified xsi:type="dcterms:W3CDTF">2024-08-20T17:02:28Z</dcterms:modified>
</cp:coreProperties>
</file>